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Proxima Nova"/>
      <p:regular r:id="rId80"/>
      <p:bold r:id="rId81"/>
      <p:italic r:id="rId82"/>
      <p:boldItalic r:id="rId83"/>
    </p:embeddedFont>
    <p:embeddedFont>
      <p:font typeface="Alfa Slab One"/>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65B40B-131A-41F5-BAC2-0A8AACB33141}">
  <a:tblStyle styleId="{CC65B40B-131A-41F5-BAC2-0A8AACB3314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lfaSlabOne-regular.fntdata"/><Relationship Id="rId83" Type="http://schemas.openxmlformats.org/officeDocument/2006/relationships/font" Target="fonts/ProximaNova-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1cd84ca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1cd84ca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1cd84ca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1cd84ca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1cd84cab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1cd84cab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f0f0ae9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f0f0ae9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f0f0ae9f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f0f0ae9f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f0f0ae9f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f0f0ae9f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0f0ae9f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f0f0ae9f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f0f0ae9f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f0f0ae9f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f8b130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f8b130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0f8b1300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0f8b130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599fb41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599fb41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0f8b130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0f8b130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ab3f30b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ab3f30b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f0f0ae9f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f0f0ae9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5be2dbbc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5be2dbbc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be2dbb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be2dbb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5be2dbb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5be2dbb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5be2dbb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5be2dbb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5be2dbb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5be2dbb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be2dbb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be2dbb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5be2dbb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5be2dbb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599fb41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599fb41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5be2dbb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5be2dbb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be2dbbc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be2dbbc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5be2dbbc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5be2dbbc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5be2dbbc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5be2dbbc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6840bb9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6840bb9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6840bb9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6840bb9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6840bb9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6840bb9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6840bb9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6840bb9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6840bb9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6840bb9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6840bb9f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6840bb9f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2599fb414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2599fb414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6840bb9f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6840bb9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6840bb9f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6840bb9f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78350b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78350b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78350bc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78350bc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a8d385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a8d385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a8d3858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a8d3858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80770532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80770532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80770532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80770532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80770532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80770532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80770532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80770532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599fb414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599fb414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80770532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80770532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a8d3858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a8d38583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8077053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8077053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807705327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5807705327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13021fa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13021fa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13021fa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13021fa2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13021fa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13021fa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13021fa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13021fa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13021fa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13021fa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313021fa2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313021fa2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599fb414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599fb414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13021fa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13021fa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313021fa2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313021fa2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313021fa2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313021fa2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95cba9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95cba9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595cba97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595cba971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95cba97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95cba97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95cba97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95cba97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95cba97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95cba97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95cba97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95cba97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a3d2de0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a3d2de0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599fb4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599fb4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a3d2de0a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5a3d2de0a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a3d2de0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a3d2de0a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a3d2de0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5a3d2de0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a3d2de0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a3d2de0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599fb41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599fb41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1cd84ca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1cd84ca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achinelearningmastery.com/what-is-bayesian-optimization/" TargetMode="External"/><Relationship Id="rId4" Type="http://schemas.openxmlformats.org/officeDocument/2006/relationships/hyperlink" Target="https://github.com/mkusner/grammarVAE#bayesian-optimiz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lab.research.google.com/drive/1dUaPzwemCjHg2hgXsc0UJ-65JqK0PE-j?authuser=4#scrollTo=2kl0NMjUTEAj"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lab.research.google.com/drive/1cnHJsX6wXsKMkaEdpKjOOesNFWfsza16?authuser=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google.com/document/d/12Xs82dReyFoha3klD7zF-5W-XOyZs6-RO1jqpBt2F6U/edit#heading=h.5v3u3rs73zt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olab.research.google.com/drive/1PwarU59ZdiuD57xKxQYFiHspyeMcAqKW?authuser=4#scrollTo=sqKbSGClYPV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cikit-learn.org/stable/modules/gaussian_process.html#gp-kernels" TargetMode="External"/><Relationship Id="rId4" Type="http://schemas.openxmlformats.org/officeDocument/2006/relationships/hyperlink" Target="http://gaussianprocess.org/gpml/chapters/RW4.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machinelearningmastery.com/tour-of-optimization-algorithm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lab.research.google.com/drive/1gwgzaARN8QZrEqM0OZKQxfAWNcVeuwds?authuser=4#scrollTo=LAc3ROQmWLA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istill.pub/2020/bayesian-optimiza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google.com/url?sa=t&amp;rct=j&amp;q=&amp;esrc=s&amp;source=web&amp;cd=&amp;cad=rja&amp;uact=8&amp;ved=2ahUKEwiwvsyGwf3_AhWUCjQIHZ7bD1MQFnoECBgQAQ&amp;url=https%3A%2F%2Fwww.me.psu.edu%2Fcimbala%2Fme345%2FLectures%2FTaguchi_orthogonal_arrays.pdf&amp;usg=AOvVaw01BJqOsiqlUmWz2WfZXwq_&amp;opi=89978449" TargetMode="External"/><Relationship Id="rId4" Type="http://schemas.openxmlformats.org/officeDocument/2006/relationships/hyperlink" Target="https://colab.research.google.com/drive/1qiqYay3ZPf46tRAP3P3sy5aqTm1KNh2e?authuser=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sheffield.ac.u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pubs.rsc.org/en/content/articlehtml/2020/cp/c9cp06688h?casa_token=F6CSUsE6V68AAAAA:296TYpuuYXIMtrTQLB-XPpNGdi5KsbQ79DdPRG51Xmj_I6k0swSdnD7J_H3xc2_bt_2aHFlumvWcEcVn" TargetMode="External"/><Relationship Id="rId4" Type="http://schemas.openxmlformats.org/officeDocument/2006/relationships/hyperlink" Target="https://pubs.rsc.org/en/content/articlehtml/2020/cp/c9cp06688h?casa_token=F6CSUsE6V68AAAAA:296TYpuuYXIMtrTQLB-XPpNGdi5KsbQ79DdPRG51Xmj_I6k0swSdnD7J_H3xc2_bt_2aHFlumvWcEcVn" TargetMode="External"/><Relationship Id="rId5" Type="http://schemas.openxmlformats.org/officeDocument/2006/relationships/hyperlink" Target="https://www.cambridge.org/core/journals/journal-of-plasma-physics/article/optimizing-the-configuration-of-plasma-radiation-detectors-in-the-presence-of-uncertain-instrument-response-and-inadequate-physics/DA42523CC3C430B846BF7A64444E42C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www.youtube.com/watch?v=vz3D36VXefI&amp;list=PLE6Wd9FR--EdyJ5lbFl8UuGjecvVw66F6&amp;index=10&amp;t=354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hindawi.com/journals/tswj/2014/869120/abs/" TargetMode="External"/><Relationship Id="rId4" Type="http://schemas.openxmlformats.org/officeDocument/2006/relationships/hyperlink" Target="https://www.researchgate.net/profile/Khairil-Ezwan-Kaharudin/publication/320548100_Comparison_of_Taguchi_method_and_central_composite_design_for_optimizing_process_parameters_in_vertical_double_gate_mosfet/links/5a8261290f7e9bda869f5cfa/Comparison-of-Taguchi-method-and-central-composite-design-for-optimizing-process-parameters-in-vertical-double-gate-mosfet.pdf" TargetMode="External"/><Relationship Id="rId5" Type="http://schemas.openxmlformats.org/officeDocument/2006/relationships/hyperlink" Target="https://iwaponline.com/wst/article-abstract/74/6/1446/19386" TargetMode="External"/><Relationship Id="rId6" Type="http://schemas.openxmlformats.org/officeDocument/2006/relationships/hyperlink" Target="https://www.sciencedirect.com/science/article/pii/S1526612520307982"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sciencedirect.com/science/article/pii/S092401360600939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sciencedirect.com/science/article/pii/S0304389405001615" TargetMode="External"/><Relationship Id="rId4" Type="http://schemas.openxmlformats.org/officeDocument/2006/relationships/hyperlink" Target="https://www.sciencedirect.com/science/article/pii/S002196730602216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sciencedirect.com/science/article/pii/S092401369800079X" TargetMode="External"/><Relationship Id="rId4" Type="http://schemas.openxmlformats.org/officeDocument/2006/relationships/hyperlink" Target="https://www.sciencedirect.com/science/article/pii/S0924013603008653" TargetMode="External"/><Relationship Id="rId5" Type="http://schemas.openxmlformats.org/officeDocument/2006/relationships/hyperlink" Target="https://ntrs.nasa.gov/citations/20040121019" TargetMode="External"/><Relationship Id="rId6" Type="http://schemas.openxmlformats.org/officeDocument/2006/relationships/hyperlink" Target="https://www.academia.edu/download/30824267/C131319.pdf" TargetMode="External"/><Relationship Id="rId7" Type="http://schemas.openxmlformats.org/officeDocument/2006/relationships/hyperlink" Target="https://www.sciencedirect.com/science/article/pii/S092401360201036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sciencedirect.com/science/article/pii/S0021967306022163" TargetMode="External"/><Relationship Id="rId4" Type="http://schemas.openxmlformats.org/officeDocument/2006/relationships/hyperlink" Target="https://www.sciencedirect.com/science/article/pii/S2213343721009453?casa_token=4aob_oVH20EAAAAA:G9h8ev98iMumidsUW7EGA8vc5uV_sH8BKTz53qawQe2ZmIivJAB11kNDXc74bHIY_ZdkJFh8HCVD" TargetMode="External"/><Relationship Id="rId5" Type="http://schemas.openxmlformats.org/officeDocument/2006/relationships/hyperlink" Target="https://www.sciencedirect.com/science/article/pii/S0143720804000154?casa_token=JwFgeLRWgNsAAAAA:mlypuLm-QzJ2inroS_QBbEZ5zSZs6IpghKFjcZdHHUKhHHzE5JcUUhE5YxkQE8vIb15rvEgtvATL" TargetMode="External"/><Relationship Id="rId6" Type="http://schemas.openxmlformats.org/officeDocument/2006/relationships/hyperlink" Target="https://www.sciencedirect.com/science/article/pii/S2405609X1530140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https://www.youtube.com/watch?v=vz3D36VXefI&amp;list=PLE6Wd9FR--EdyJ5lbFl8UuGjecvVw66F6&amp;index=10&amp;t=354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iwaponline.com/wst/article-abstract/74/6/1446/19386" TargetMode="External"/><Relationship Id="rId4" Type="http://schemas.openxmlformats.org/officeDocument/2006/relationships/hyperlink" Target="https://www.hindawi.com/journals/tswj/2014/869120/abs/" TargetMode="External"/><Relationship Id="rId5" Type="http://schemas.openxmlformats.org/officeDocument/2006/relationships/hyperlink" Target="https://files.core.ac.uk/pdf/13518/235641908.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5.jpg"/><Relationship Id="rId5"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colab.research.google.com/drive/1HZ9MqGF_NsTDUX2MBV3ZJdC2zE1tIwRh?authuser=4#scrollTo=qqXhQeKDIw2x"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jpg"/><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VISIT Weekly Update</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Somesh Pratap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Points mentioned</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I mentioned that I looked for various ML algorithms.</a:t>
            </a:r>
            <a:endParaRPr sz="1600"/>
          </a:p>
          <a:p>
            <a:pPr indent="-330200" lvl="0" marL="457200" rtl="0" algn="l">
              <a:spcBef>
                <a:spcPts val="0"/>
              </a:spcBef>
              <a:spcAft>
                <a:spcPts val="0"/>
              </a:spcAft>
              <a:buSzPts val="1600"/>
              <a:buAutoNum type="arabicPeriod"/>
            </a:pPr>
            <a:r>
              <a:rPr lang="en" sz="1600"/>
              <a:t>Discussed the need for an objective function and how can we come up with one. </a:t>
            </a:r>
            <a:endParaRPr sz="1600"/>
          </a:p>
          <a:p>
            <a:pPr indent="-330200" lvl="1" marL="914400" rtl="0" algn="l">
              <a:spcBef>
                <a:spcPts val="0"/>
              </a:spcBef>
              <a:spcAft>
                <a:spcPts val="0"/>
              </a:spcAft>
              <a:buSzPts val="1600"/>
              <a:buAutoNum type="alphaLcPeriod"/>
            </a:pPr>
            <a:r>
              <a:rPr lang="en" sz="1600"/>
              <a:t>We discussed the most rudimentary form that we can come up with</a:t>
            </a:r>
            <a:endParaRPr sz="1600"/>
          </a:p>
          <a:p>
            <a:pPr indent="0" lvl="0" marL="1371600" rtl="0" algn="l">
              <a:spcBef>
                <a:spcPts val="0"/>
              </a:spcBef>
              <a:spcAft>
                <a:spcPts val="0"/>
              </a:spcAft>
              <a:buNone/>
            </a:pPr>
            <a:r>
              <a:rPr lang="en" sz="1600"/>
              <a:t>XPS = A1*SOD + A2*Passes + A3/Speed</a:t>
            </a:r>
            <a:endParaRPr sz="1600"/>
          </a:p>
          <a:p>
            <a:pPr indent="-330200" lvl="0" marL="457200" rtl="0" algn="l">
              <a:spcBef>
                <a:spcPts val="0"/>
              </a:spcBef>
              <a:spcAft>
                <a:spcPts val="0"/>
              </a:spcAft>
              <a:buSzPts val="1600"/>
              <a:buAutoNum type="arabicPeriod"/>
            </a:pPr>
            <a:r>
              <a:rPr lang="en" sz="1600"/>
              <a:t>We can give less priority to contact angle at this point since there is a high chance that it is a function of XPS and Surface Roughness. </a:t>
            </a:r>
            <a:endParaRPr sz="1600"/>
          </a:p>
          <a:p>
            <a:pPr indent="-330200" lvl="0" marL="457200" rtl="0" algn="l">
              <a:spcBef>
                <a:spcPts val="0"/>
              </a:spcBef>
              <a:spcAft>
                <a:spcPts val="0"/>
              </a:spcAft>
              <a:buSzPts val="1600"/>
              <a:buAutoNum type="arabicPeriod"/>
            </a:pPr>
            <a:r>
              <a:rPr lang="en" sz="1600"/>
              <a:t>Start by applying BO to relate one processing parameter with XPS. Although, this might not be additive to the final relation but something good to start with to gain familiarity with ML algorithms. </a:t>
            </a:r>
            <a:endParaRPr sz="1600"/>
          </a:p>
          <a:p>
            <a:pPr indent="-330200" lvl="0" marL="457200" rtl="0" algn="l">
              <a:spcBef>
                <a:spcPts val="0"/>
              </a:spcBef>
              <a:spcAft>
                <a:spcPts val="0"/>
              </a:spcAft>
              <a:buSzPts val="1600"/>
              <a:buFont typeface="Times New Roman"/>
              <a:buAutoNum type="arabicPeriod"/>
            </a:pPr>
            <a:r>
              <a:rPr lang="en" sz="1600"/>
              <a:t>Our main aim is </a:t>
            </a:r>
            <a:r>
              <a:rPr b="1" lang="en" sz="1600"/>
              <a:t>‘To minimize the paint removal area’</a:t>
            </a:r>
            <a:r>
              <a:rPr lang="en" sz="1600"/>
              <a:t>.</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Points mentioned</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287972" lvl="0" marL="457200" rtl="0" algn="l">
              <a:spcBef>
                <a:spcPts val="0"/>
              </a:spcBef>
              <a:spcAft>
                <a:spcPts val="0"/>
              </a:spcAft>
              <a:buSzPct val="100000"/>
              <a:buAutoNum type="arabicPeriod"/>
            </a:pPr>
            <a:r>
              <a:rPr lang="en" sz="1100"/>
              <a:t>Asked Professor about</a:t>
            </a:r>
            <a:endParaRPr sz="1100"/>
          </a:p>
          <a:p>
            <a:pPr indent="-287972" lvl="1" marL="914400" rtl="0" algn="l">
              <a:spcBef>
                <a:spcPts val="0"/>
              </a:spcBef>
              <a:spcAft>
                <a:spcPts val="0"/>
              </a:spcAft>
              <a:buSzPct val="100000"/>
              <a:buAutoNum type="alphaLcPeriod"/>
            </a:pPr>
            <a:r>
              <a:rPr lang="en" sz="1100"/>
              <a:t>Starting with linear regression, Professor mentioned, and I also recognised that we don’t have enough data for it. There is also a possibility of trying for Polynomial regression. </a:t>
            </a:r>
            <a:endParaRPr sz="1100"/>
          </a:p>
          <a:p>
            <a:pPr indent="-287972" lvl="1" marL="914400" rtl="0" algn="l">
              <a:spcBef>
                <a:spcPts val="0"/>
              </a:spcBef>
              <a:spcAft>
                <a:spcPts val="0"/>
              </a:spcAft>
              <a:buSzPct val="100000"/>
              <a:buAutoNum type="alphaLcPeriod"/>
            </a:pPr>
            <a:r>
              <a:rPr lang="en" sz="1100"/>
              <a:t>I mentioned that I tried linear regression but did not get coefficients. This might be due to any of these two reasons:</a:t>
            </a:r>
            <a:endParaRPr sz="1100"/>
          </a:p>
          <a:p>
            <a:pPr indent="-287972" lvl="2" marL="1371600" rtl="0" algn="l">
              <a:spcBef>
                <a:spcPts val="0"/>
              </a:spcBef>
              <a:spcAft>
                <a:spcPts val="0"/>
              </a:spcAft>
              <a:buSzPct val="100000"/>
              <a:buAutoNum type="romanLcPeriod"/>
            </a:pPr>
            <a:r>
              <a:rPr lang="en" sz="1100"/>
              <a:t>Small dataset</a:t>
            </a:r>
            <a:endParaRPr sz="1100"/>
          </a:p>
          <a:p>
            <a:pPr indent="-287972" lvl="2" marL="1371600" rtl="0" algn="l">
              <a:spcBef>
                <a:spcPts val="0"/>
              </a:spcBef>
              <a:spcAft>
                <a:spcPts val="0"/>
              </a:spcAft>
              <a:buSzPct val="100000"/>
              <a:buAutoNum type="romanLcPeriod"/>
            </a:pPr>
            <a:r>
              <a:rPr lang="en" sz="1100"/>
              <a:t>Maybe I did not apply the backward and similar things on the dataset. </a:t>
            </a:r>
            <a:endParaRPr sz="1100"/>
          </a:p>
          <a:p>
            <a:pPr indent="-287972" lvl="1" marL="914400" rtl="0" algn="l">
              <a:spcBef>
                <a:spcPts val="0"/>
              </a:spcBef>
              <a:spcAft>
                <a:spcPts val="0"/>
              </a:spcAft>
              <a:buSzPct val="100000"/>
              <a:buAutoNum type="alphaLcPeriod"/>
            </a:pPr>
            <a:r>
              <a:rPr lang="en" sz="1100"/>
              <a:t>I mentioned that I tried fitting GP, the model fit on whatever the dummy data I had, but I was not able to get the equation of the curve.</a:t>
            </a:r>
            <a:endParaRPr sz="1100"/>
          </a:p>
          <a:p>
            <a:pPr indent="-287972" lvl="1" marL="914400" rtl="0" algn="l">
              <a:spcBef>
                <a:spcPts val="0"/>
              </a:spcBef>
              <a:spcAft>
                <a:spcPts val="0"/>
              </a:spcAft>
              <a:buSzPct val="100000"/>
              <a:buAutoNum type="alphaLcPeriod"/>
            </a:pPr>
            <a:r>
              <a:rPr lang="en" sz="1100"/>
              <a:t>If we are to get the equation only, then Prof and I jointly questioned why we need the Bayesian Optimisation and how it is different from Linear regression and other regression models. I then mentioned how BO is applied in that UBC youtube video, but how is the implementation done on the scikit learn website? There is no iterative aspect on the scikit learn website. </a:t>
            </a:r>
            <a:endParaRPr sz="1100"/>
          </a:p>
          <a:p>
            <a:pPr indent="-287972" lvl="1" marL="914400" rtl="0" algn="l">
              <a:spcBef>
                <a:spcPts val="0"/>
              </a:spcBef>
              <a:spcAft>
                <a:spcPts val="0"/>
              </a:spcAft>
              <a:buSzPct val="100000"/>
              <a:buAutoNum type="alphaLcPeriod"/>
            </a:pPr>
            <a:r>
              <a:rPr lang="en" sz="1100"/>
              <a:t>In continuation to this, Professor shared an </a:t>
            </a:r>
            <a:r>
              <a:rPr lang="en" sz="1100" u="sng">
                <a:hlinkClick r:id="rId3"/>
              </a:rPr>
              <a:t>article</a:t>
            </a:r>
            <a:r>
              <a:rPr lang="en" sz="1100"/>
              <a:t> which had the implementation of the BO. </a:t>
            </a:r>
            <a:endParaRPr sz="1100"/>
          </a:p>
          <a:p>
            <a:pPr indent="-287972" lvl="1" marL="914400" rtl="0" algn="l">
              <a:spcBef>
                <a:spcPts val="0"/>
              </a:spcBef>
              <a:spcAft>
                <a:spcPts val="0"/>
              </a:spcAft>
              <a:buSzPct val="100000"/>
              <a:buAutoNum type="alphaLcPeriod"/>
            </a:pPr>
            <a:r>
              <a:rPr lang="en" sz="1100"/>
              <a:t>We then discussed the dimensionality of the data that can be fed to a BO code. With reference to that Professor asked one of his students to share a code who mentioned that he had seen </a:t>
            </a:r>
            <a:r>
              <a:rPr lang="en" sz="1100" u="sng">
                <a:hlinkClick r:id="rId4"/>
              </a:rPr>
              <a:t>BO code for 64 dimensions</a:t>
            </a:r>
            <a:r>
              <a:rPr lang="en" sz="1100"/>
              <a:t>. </a:t>
            </a:r>
            <a:endParaRPr sz="1100"/>
          </a:p>
          <a:p>
            <a:pPr indent="-287972" lvl="1" marL="914400" rtl="0" algn="l">
              <a:spcBef>
                <a:spcPts val="0"/>
              </a:spcBef>
              <a:spcAft>
                <a:spcPts val="0"/>
              </a:spcAft>
              <a:buSzPct val="100000"/>
              <a:buAutoNum type="alphaLcPeriod"/>
            </a:pPr>
            <a:r>
              <a:rPr lang="en" sz="1100"/>
              <a:t>One important thing sir mentioned was that we have three things:</a:t>
            </a:r>
            <a:endParaRPr sz="1100"/>
          </a:p>
          <a:p>
            <a:pPr indent="-287972" lvl="2" marL="1371600" rtl="0" algn="l">
              <a:spcBef>
                <a:spcPts val="0"/>
              </a:spcBef>
              <a:spcAft>
                <a:spcPts val="0"/>
              </a:spcAft>
              <a:buSzPct val="100000"/>
              <a:buAutoNum type="romanLcPeriod"/>
            </a:pPr>
            <a:r>
              <a:rPr lang="en" sz="1100"/>
              <a:t>Processing parameters </a:t>
            </a:r>
            <a:endParaRPr sz="1100"/>
          </a:p>
          <a:p>
            <a:pPr indent="-287972" lvl="2" marL="1371600" rtl="0" algn="l">
              <a:spcBef>
                <a:spcPts val="0"/>
              </a:spcBef>
              <a:spcAft>
                <a:spcPts val="0"/>
              </a:spcAft>
              <a:buSzPct val="100000"/>
              <a:buAutoNum type="romanLcPeriod"/>
            </a:pPr>
            <a:r>
              <a:rPr lang="en" sz="1100"/>
              <a:t>Surface properties </a:t>
            </a:r>
            <a:endParaRPr sz="1100"/>
          </a:p>
          <a:p>
            <a:pPr indent="-287972" lvl="2" marL="1371600" rtl="0" algn="l">
              <a:spcBef>
                <a:spcPts val="0"/>
              </a:spcBef>
              <a:spcAft>
                <a:spcPts val="0"/>
              </a:spcAft>
              <a:buSzPct val="100000"/>
              <a:buAutoNum type="romanLcPeriod"/>
            </a:pPr>
            <a:r>
              <a:rPr lang="en" sz="1100"/>
              <a:t>Final scratch test </a:t>
            </a:r>
            <a:endParaRPr sz="1100"/>
          </a:p>
          <a:p>
            <a:pPr indent="0" lvl="0" marL="1828800" rtl="0" algn="l">
              <a:spcBef>
                <a:spcPts val="0"/>
              </a:spcBef>
              <a:spcAft>
                <a:spcPts val="0"/>
              </a:spcAft>
              <a:buNone/>
            </a:pPr>
            <a:r>
              <a:rPr lang="en" sz="1100"/>
              <a:t>Our aim is to link processing parameters to the final scratch test (0-1 value). The link to the surface properties is the from properties is the physics of the problem and that is the secondary objective of our problem. </a:t>
            </a:r>
            <a:endParaRPr sz="1100"/>
          </a:p>
          <a:p>
            <a:pPr indent="-287972" lvl="1" marL="914400" rtl="0" algn="l">
              <a:spcBef>
                <a:spcPts val="0"/>
              </a:spcBef>
              <a:spcAft>
                <a:spcPts val="0"/>
              </a:spcAft>
              <a:buSzPct val="100000"/>
              <a:buAutoNum type="alphaLcPeriod"/>
            </a:pPr>
            <a:r>
              <a:rPr lang="en" sz="1100"/>
              <a:t>I asked about the safety training to which Prof. answered that I do not need to do the training. Also mentioned about the table and after which I got a desk in G042:)</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To do after this meeting (Actually two short meetings)</a:t>
            </a:r>
            <a:endParaRPr sz="2200"/>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 sz="1100"/>
              <a:t>Look at the data carefully and see what you can get from there.</a:t>
            </a:r>
            <a:endParaRPr sz="1100"/>
          </a:p>
          <a:p>
            <a:pPr indent="-298450" lvl="0" marL="457200" rtl="0" algn="l">
              <a:spcBef>
                <a:spcPts val="0"/>
              </a:spcBef>
              <a:spcAft>
                <a:spcPts val="0"/>
              </a:spcAft>
              <a:buSzPts val="1100"/>
              <a:buAutoNum type="arabicPeriod"/>
            </a:pPr>
            <a:r>
              <a:rPr lang="en" sz="1100"/>
              <a:t>Go through the ML website. </a:t>
            </a:r>
            <a:endParaRPr sz="1100"/>
          </a:p>
          <a:p>
            <a:pPr indent="-298450" lvl="0" marL="457200" rtl="0" algn="l">
              <a:spcBef>
                <a:spcPts val="0"/>
              </a:spcBef>
              <a:spcAft>
                <a:spcPts val="0"/>
              </a:spcAft>
              <a:buSzPts val="1100"/>
              <a:buAutoNum type="arabicPeriod"/>
            </a:pPr>
            <a:r>
              <a:rPr lang="en" sz="1100"/>
              <a:t>Go through the code sir shared</a:t>
            </a:r>
            <a:endParaRPr sz="1100"/>
          </a:p>
          <a:p>
            <a:pPr indent="-298450" lvl="0" marL="457200" rtl="0" algn="l">
              <a:spcBef>
                <a:spcPts val="0"/>
              </a:spcBef>
              <a:spcAft>
                <a:spcPts val="0"/>
              </a:spcAft>
              <a:buSzPts val="1100"/>
              <a:buAutoNum type="arabicPeriod"/>
            </a:pPr>
            <a:r>
              <a:rPr lang="en" sz="1100"/>
              <a:t>Make a decision tree on paper | cancel</a:t>
            </a:r>
            <a:endParaRPr sz="1100"/>
          </a:p>
          <a:p>
            <a:pPr indent="-298450" lvl="0" marL="457200" rtl="0" algn="l">
              <a:spcBef>
                <a:spcPts val="0"/>
              </a:spcBef>
              <a:spcAft>
                <a:spcPts val="0"/>
              </a:spcAft>
              <a:buSzPts val="1100"/>
              <a:buAutoNum type="arabicPeriod"/>
            </a:pPr>
            <a:r>
              <a:rPr lang="en" sz="1100"/>
              <a:t>Look up decision tree | d</a:t>
            </a:r>
            <a:endParaRPr sz="1100"/>
          </a:p>
          <a:p>
            <a:pPr indent="-298450" lvl="0" marL="457200" rtl="0" algn="l">
              <a:spcBef>
                <a:spcPts val="0"/>
              </a:spcBef>
              <a:spcAft>
                <a:spcPts val="0"/>
              </a:spcAft>
              <a:buSzPts val="1100"/>
              <a:buAutoNum type="arabicPeriod"/>
            </a:pPr>
            <a:r>
              <a:rPr lang="en" sz="1100"/>
              <a:t>Look up random forest |</a:t>
            </a:r>
            <a:endParaRPr sz="1100"/>
          </a:p>
          <a:p>
            <a:pPr indent="-298450" lvl="0" marL="457200" rtl="0" algn="l">
              <a:spcBef>
                <a:spcPts val="0"/>
              </a:spcBef>
              <a:spcAft>
                <a:spcPts val="0"/>
              </a:spcAft>
              <a:buSzPts val="1100"/>
              <a:buAutoNum type="arabicPeriod"/>
            </a:pPr>
            <a:r>
              <a:rPr lang="en" sz="1100"/>
              <a:t>Linear regression (backward thing)</a:t>
            </a:r>
            <a:endParaRPr sz="1100"/>
          </a:p>
          <a:p>
            <a:pPr indent="-298450" lvl="0" marL="457200" rtl="0" algn="l">
              <a:spcBef>
                <a:spcPts val="0"/>
              </a:spcBef>
              <a:spcAft>
                <a:spcPts val="0"/>
              </a:spcAft>
              <a:buSzPts val="1100"/>
              <a:buAutoNum type="arabicPeriod"/>
            </a:pPr>
            <a:r>
              <a:rPr lang="en" sz="1100"/>
              <a:t>Polynomial regression</a:t>
            </a:r>
            <a:endParaRPr sz="1100"/>
          </a:p>
          <a:p>
            <a:pPr indent="-298450" lvl="0" marL="457200" rtl="0" algn="l">
              <a:spcBef>
                <a:spcPts val="0"/>
              </a:spcBef>
              <a:spcAft>
                <a:spcPts val="0"/>
              </a:spcAft>
              <a:buSzPts val="1100"/>
              <a:buAutoNum type="arabicPeriod"/>
            </a:pPr>
            <a:r>
              <a:rPr lang="en" sz="1100"/>
              <a:t>Fitting equation using GP, getting the parameters of the equation (the thing sir shared) | w</a:t>
            </a:r>
            <a:endParaRPr sz="1100"/>
          </a:p>
          <a:p>
            <a:pPr indent="-298450" lvl="0" marL="457200" rtl="0" algn="l">
              <a:spcBef>
                <a:spcPts val="0"/>
              </a:spcBef>
              <a:spcAft>
                <a:spcPts val="0"/>
              </a:spcAft>
              <a:buSzPts val="1100"/>
              <a:buAutoNum type="arabicPeriod"/>
            </a:pPr>
            <a:r>
              <a:rPr lang="en" sz="1100"/>
              <a:t>One input and one output prediction (get a working code)</a:t>
            </a:r>
            <a:endParaRPr sz="1100"/>
          </a:p>
          <a:p>
            <a:pPr indent="-298450" lvl="0" marL="457200" rtl="0" algn="l">
              <a:spcBef>
                <a:spcPts val="0"/>
              </a:spcBef>
              <a:spcAft>
                <a:spcPts val="0"/>
              </a:spcAft>
              <a:buSzPts val="1100"/>
              <a:buAutoNum type="arabicPeriod"/>
            </a:pPr>
            <a:r>
              <a:rPr lang="en" sz="1100"/>
              <a:t>LITERATURE SURVEY | w</a:t>
            </a:r>
            <a:endParaRPr sz="1100"/>
          </a:p>
          <a:p>
            <a:pPr indent="-298450" lvl="0" marL="457200" rtl="0" algn="l">
              <a:spcBef>
                <a:spcPts val="0"/>
              </a:spcBef>
              <a:spcAft>
                <a:spcPts val="0"/>
              </a:spcAft>
              <a:buSzPts val="1100"/>
              <a:buAutoNum type="arabicPeriod"/>
            </a:pPr>
            <a:r>
              <a:rPr lang="en" sz="1100"/>
              <a:t>Y as a function of all the processing parameters. Look up this thing, how to do it in literature. </a:t>
            </a:r>
            <a:endParaRPr sz="1100"/>
          </a:p>
          <a:p>
            <a:pPr indent="-298450" lvl="0" marL="457200" rtl="0" algn="l">
              <a:spcBef>
                <a:spcPts val="0"/>
              </a:spcBef>
              <a:spcAft>
                <a:spcPts val="0"/>
              </a:spcAft>
              <a:buSzPts val="1100"/>
              <a:buAutoNum type="arabicPeriod"/>
            </a:pPr>
            <a:r>
              <a:rPr lang="en" sz="1100"/>
              <a:t>Look up GP (optional)</a:t>
            </a:r>
            <a:endParaRPr sz="1100"/>
          </a:p>
          <a:p>
            <a:pPr indent="-298450" lvl="0" marL="457200" rtl="0" algn="l">
              <a:spcBef>
                <a:spcPts val="0"/>
              </a:spcBef>
              <a:spcAft>
                <a:spcPts val="0"/>
              </a:spcAft>
              <a:buSzPts val="1100"/>
              <a:buAutoNum type="arabicPeriod"/>
            </a:pPr>
            <a:r>
              <a:rPr lang="en" sz="1100"/>
              <a:t>Look about objective function</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3</a:t>
            </a:r>
            <a:endParaRPr/>
          </a:p>
          <a:p>
            <a:pPr indent="0" lvl="0" marL="0" rtl="0" algn="l">
              <a:spcBef>
                <a:spcPts val="0"/>
              </a:spcBef>
              <a:spcAft>
                <a:spcPts val="0"/>
              </a:spcAft>
              <a:buNone/>
            </a:pPr>
            <a:r>
              <a:rPr lang="en"/>
              <a:t>5 June 2023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Points to mention</a:t>
            </a:r>
            <a:endParaRPr/>
          </a:p>
        </p:txBody>
      </p:sp>
      <p:sp>
        <p:nvSpPr>
          <p:cNvPr id="134" name="Google Shape;13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Talk about the nature of input data</a:t>
            </a:r>
            <a:endParaRPr/>
          </a:p>
          <a:p>
            <a:pPr indent="-342900" lvl="0" marL="457200" rtl="0" algn="l">
              <a:spcBef>
                <a:spcPts val="0"/>
              </a:spcBef>
              <a:spcAft>
                <a:spcPts val="0"/>
              </a:spcAft>
              <a:buSzPts val="1800"/>
              <a:buAutoNum type="arabicPeriod"/>
            </a:pPr>
            <a:r>
              <a:rPr lang="en"/>
              <a:t>Talk about the not-continuos but P/F data</a:t>
            </a:r>
            <a:endParaRPr/>
          </a:p>
          <a:p>
            <a:pPr indent="-342900" lvl="0" marL="457200" rtl="0" algn="l">
              <a:spcBef>
                <a:spcPts val="0"/>
              </a:spcBef>
              <a:spcAft>
                <a:spcPts val="0"/>
              </a:spcAft>
              <a:buSzPts val="1800"/>
              <a:buAutoNum type="arabicPeriod"/>
            </a:pPr>
            <a:r>
              <a:rPr lang="en"/>
              <a:t>Implemented decision tree</a:t>
            </a:r>
            <a:endParaRPr/>
          </a:p>
          <a:p>
            <a:pPr indent="-342900" lvl="0" marL="457200" rtl="0" algn="l">
              <a:spcBef>
                <a:spcPts val="0"/>
              </a:spcBef>
              <a:spcAft>
                <a:spcPts val="0"/>
              </a:spcAft>
              <a:buSzPts val="1800"/>
              <a:buAutoNum type="arabicPeriod"/>
            </a:pPr>
            <a:r>
              <a:rPr lang="en"/>
              <a:t>Boeing Question Ankush told and building </a:t>
            </a:r>
            <a:r>
              <a:rPr lang="en"/>
              <a:t>model</a:t>
            </a:r>
            <a:r>
              <a:rPr lang="en"/>
              <a:t> for that.</a:t>
            </a:r>
            <a:endParaRPr/>
          </a:p>
          <a:p>
            <a:pPr indent="-342900" lvl="0" marL="457200" rtl="0" algn="l">
              <a:spcBef>
                <a:spcPts val="0"/>
              </a:spcBef>
              <a:spcAft>
                <a:spcPts val="0"/>
              </a:spcAft>
              <a:buSzPts val="1800"/>
              <a:buAutoNum type="arabicPeriod"/>
            </a:pPr>
            <a:r>
              <a:rPr lang="en"/>
              <a:t>Intuition based prediction on decision tree</a:t>
            </a:r>
            <a:endParaRPr/>
          </a:p>
          <a:p>
            <a:pPr indent="-342900" lvl="0" marL="457200" rtl="0" algn="l">
              <a:spcBef>
                <a:spcPts val="0"/>
              </a:spcBef>
              <a:spcAft>
                <a:spcPts val="0"/>
              </a:spcAft>
              <a:buSzPts val="1800"/>
              <a:buAutoNum type="arabicPeriod"/>
            </a:pPr>
            <a:r>
              <a:rPr lang="en"/>
              <a:t>Mention about paper Ankush mentioned </a:t>
            </a:r>
            <a:endParaRPr/>
          </a:p>
          <a:p>
            <a:pPr indent="-342900" lvl="0" marL="457200" rtl="0" algn="l">
              <a:spcBef>
                <a:spcPts val="0"/>
              </a:spcBef>
              <a:spcAft>
                <a:spcPts val="0"/>
              </a:spcAft>
              <a:buSzPts val="1800"/>
              <a:buAutoNum type="arabicPeriod"/>
            </a:pPr>
            <a:r>
              <a:rPr lang="en"/>
              <a:t>Started </a:t>
            </a:r>
            <a:r>
              <a:rPr lang="en"/>
              <a:t>scanning</a:t>
            </a:r>
            <a:r>
              <a:rPr lang="en"/>
              <a:t> the ML course directory</a:t>
            </a:r>
            <a:endParaRPr/>
          </a:p>
          <a:p>
            <a:pPr indent="-317500" lvl="1" marL="914400" rtl="0" algn="l">
              <a:spcBef>
                <a:spcPts val="0"/>
              </a:spcBef>
              <a:spcAft>
                <a:spcPts val="0"/>
              </a:spcAft>
              <a:buSzPts val="1400"/>
              <a:buAutoNum type="alphaLcPeriod"/>
            </a:pPr>
            <a:r>
              <a:rPr lang="en"/>
              <a:t>Random forest</a:t>
            </a:r>
            <a:endParaRPr/>
          </a:p>
          <a:p>
            <a:pPr indent="-317500" lvl="1" marL="914400" rtl="0" algn="l">
              <a:spcBef>
                <a:spcPts val="0"/>
              </a:spcBef>
              <a:spcAft>
                <a:spcPts val="0"/>
              </a:spcAft>
              <a:buSzPts val="1400"/>
              <a:buAutoNum type="alphaLcPeriod"/>
            </a:pPr>
            <a:r>
              <a:rPr lang="en"/>
              <a:t>Mention about the overfitting issue of </a:t>
            </a:r>
            <a:r>
              <a:rPr lang="en"/>
              <a:t>decision</a:t>
            </a:r>
            <a:r>
              <a:rPr lang="en"/>
              <a:t> tree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7"/>
          <p:cNvPicPr preferRelativeResize="0"/>
          <p:nvPr/>
        </p:nvPicPr>
        <p:blipFill>
          <a:blip r:embed="rId3">
            <a:alphaModFix/>
          </a:blip>
          <a:stretch>
            <a:fillRect/>
          </a:stretch>
        </p:blipFill>
        <p:spPr>
          <a:xfrm>
            <a:off x="152400" y="431925"/>
            <a:ext cx="8839199" cy="388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3">
            <a:alphaModFix/>
          </a:blip>
          <a:stretch>
            <a:fillRect/>
          </a:stretch>
        </p:blipFill>
        <p:spPr>
          <a:xfrm>
            <a:off x="423025" y="105750"/>
            <a:ext cx="8229600" cy="49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Logistical questions</a:t>
            </a:r>
            <a:endParaRPr/>
          </a:p>
        </p:txBody>
      </p:sp>
      <p:sp>
        <p:nvSpPr>
          <p:cNvPr id="150" name="Google Shape;15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Meeting times (preferably Tuesday and Friday)</a:t>
            </a:r>
            <a:endParaRPr/>
          </a:p>
          <a:p>
            <a:pPr indent="-342900" lvl="0" marL="457200" rtl="0" algn="l">
              <a:spcBef>
                <a:spcPts val="0"/>
              </a:spcBef>
              <a:spcAft>
                <a:spcPts val="0"/>
              </a:spcAft>
              <a:buSzPts val="1800"/>
              <a:buAutoNum type="arabicPeriod"/>
            </a:pPr>
            <a:r>
              <a:rPr lang="en"/>
              <a:t>Second project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4</a:t>
            </a:r>
            <a:endParaRPr/>
          </a:p>
          <a:p>
            <a:pPr indent="0" lvl="0" marL="0" rtl="0" algn="l">
              <a:spcBef>
                <a:spcPts val="0"/>
              </a:spcBef>
              <a:spcAft>
                <a:spcPts val="0"/>
              </a:spcAft>
              <a:buNone/>
            </a:pPr>
            <a:r>
              <a:rPr lang="en"/>
              <a:t>9 June 2023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for BO for 1-D data</a:t>
            </a:r>
            <a:endParaRPr/>
          </a:p>
        </p:txBody>
      </p:sp>
      <p:sp>
        <p:nvSpPr>
          <p:cNvPr id="161" name="Google Shape;16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Colab Link: </a:t>
            </a:r>
            <a:r>
              <a:rPr lang="en" u="sng">
                <a:solidFill>
                  <a:schemeClr val="hlink"/>
                </a:solidFill>
                <a:hlinkClick r:id="rId3"/>
              </a:rPr>
              <a:t>https://colab.research.google.com/drive/1dUaPzwemCjHg2hgXsc0UJ-65JqK0PE-j?authuser=4#scrollTo=2kl0NMjUTEAj</a:t>
            </a:r>
            <a:r>
              <a:rPr lang="en"/>
              <a:t> </a:t>
            </a:r>
            <a:endParaRPr/>
          </a:p>
          <a:p>
            <a:pPr indent="0" lvl="0" marL="0" rtl="0" algn="l">
              <a:spcBef>
                <a:spcPts val="1200"/>
              </a:spcBef>
              <a:spcAft>
                <a:spcPts val="0"/>
              </a:spcAft>
              <a:buNone/>
            </a:pPr>
            <a:r>
              <a:rPr lang="en"/>
              <a:t>Sample data: Sine with noise (just for illustration)</a:t>
            </a:r>
            <a:endParaRPr/>
          </a:p>
          <a:p>
            <a:pPr indent="0" lvl="0" marL="0" rtl="0" algn="l">
              <a:spcBef>
                <a:spcPts val="1200"/>
              </a:spcBef>
              <a:spcAft>
                <a:spcPts val="0"/>
              </a:spcAft>
              <a:buNone/>
            </a:pPr>
            <a:r>
              <a:rPr lang="en"/>
              <a:t>Found an iterative implementation which was coherent with the theory I learnt.</a:t>
            </a:r>
            <a:endParaRPr/>
          </a:p>
          <a:p>
            <a:pPr indent="0" lvl="0" marL="0" rtl="0" algn="l">
              <a:spcBef>
                <a:spcPts val="1200"/>
              </a:spcBef>
              <a:spcAft>
                <a:spcPts val="0"/>
              </a:spcAft>
              <a:buNone/>
            </a:pPr>
            <a:r>
              <a:rPr lang="en"/>
              <a:t>Earlier, we were just </a:t>
            </a:r>
            <a:r>
              <a:rPr lang="en"/>
              <a:t>learning</a:t>
            </a:r>
            <a:r>
              <a:rPr lang="en"/>
              <a:t> some curve </a:t>
            </a:r>
            <a:r>
              <a:rPr lang="en"/>
              <a:t>and</a:t>
            </a:r>
            <a:r>
              <a:rPr lang="en"/>
              <a:t> then applying gp_minimize</a:t>
            </a:r>
            <a:endParaRPr/>
          </a:p>
          <a:p>
            <a:pPr indent="0" lvl="0" marL="0" rtl="0" algn="l">
              <a:spcBef>
                <a:spcPts val="1200"/>
              </a:spcBef>
              <a:spcAft>
                <a:spcPts val="0"/>
              </a:spcAft>
              <a:buNone/>
            </a:pPr>
            <a:r>
              <a:rPr lang="en"/>
              <a:t>Steps:</a:t>
            </a:r>
            <a:endParaRPr/>
          </a:p>
          <a:p>
            <a:pPr indent="-308610" lvl="0" marL="457200" rtl="0" algn="l">
              <a:spcBef>
                <a:spcPts val="1200"/>
              </a:spcBef>
              <a:spcAft>
                <a:spcPts val="0"/>
              </a:spcAft>
              <a:buSzPct val="100000"/>
              <a:buAutoNum type="arabicPeriod"/>
            </a:pPr>
            <a:r>
              <a:rPr lang="en"/>
              <a:t>Fit a surrogate model</a:t>
            </a:r>
            <a:endParaRPr/>
          </a:p>
          <a:p>
            <a:pPr indent="-308610" lvl="0" marL="457200" rtl="0" algn="l">
              <a:spcBef>
                <a:spcPts val="0"/>
              </a:spcBef>
              <a:spcAft>
                <a:spcPts val="0"/>
              </a:spcAft>
              <a:buSzPct val="100000"/>
              <a:buAutoNum type="arabicPeriod"/>
            </a:pPr>
            <a:r>
              <a:rPr lang="en"/>
              <a:t>Ask the acquisition function for next point</a:t>
            </a:r>
            <a:endParaRPr/>
          </a:p>
          <a:p>
            <a:pPr indent="-308610" lvl="0" marL="457200" rtl="0" algn="l">
              <a:spcBef>
                <a:spcPts val="0"/>
              </a:spcBef>
              <a:spcAft>
                <a:spcPts val="0"/>
              </a:spcAft>
              <a:buSzPct val="100000"/>
              <a:buAutoNum type="arabicPeriod"/>
            </a:pPr>
            <a:r>
              <a:rPr lang="en"/>
              <a:t>Add that point to the data and fit a GP to these points</a:t>
            </a:r>
            <a:endParaRPr/>
          </a:p>
          <a:p>
            <a:pPr indent="-308610" lvl="0" marL="457200" rtl="0" algn="l">
              <a:spcBef>
                <a:spcPts val="0"/>
              </a:spcBef>
              <a:spcAft>
                <a:spcPts val="0"/>
              </a:spcAft>
              <a:buSzPct val="100000"/>
              <a:buAutoNum type="arabicPeriod"/>
            </a:pPr>
            <a:r>
              <a:rPr lang="en"/>
              <a:t>Keep a track of the acquired (x,y) and report the x for maximum y.</a:t>
            </a:r>
            <a:endParaRPr/>
          </a:p>
          <a:p>
            <a:pPr indent="0" lvl="0" marL="0" rtl="0" algn="l">
              <a:spcBef>
                <a:spcPts val="1200"/>
              </a:spcBef>
              <a:spcAft>
                <a:spcPts val="1200"/>
              </a:spcAft>
              <a:buNone/>
            </a:pPr>
            <a:r>
              <a:t/>
            </a:r>
            <a:endParaRPr/>
          </a:p>
        </p:txBody>
      </p:sp>
      <p:pic>
        <p:nvPicPr>
          <p:cNvPr id="162" name="Google Shape;162;p31"/>
          <p:cNvPicPr preferRelativeResize="0"/>
          <p:nvPr/>
        </p:nvPicPr>
        <p:blipFill>
          <a:blip r:embed="rId4">
            <a:alphaModFix/>
          </a:blip>
          <a:stretch>
            <a:fillRect/>
          </a:stretch>
        </p:blipFill>
        <p:spPr>
          <a:xfrm>
            <a:off x="5735549" y="2508200"/>
            <a:ext cx="3224725" cy="244444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1</a:t>
            </a:r>
            <a:endParaRPr/>
          </a:p>
          <a:p>
            <a:pPr indent="0" lvl="0" marL="0" rtl="0" algn="l">
              <a:spcBef>
                <a:spcPts val="0"/>
              </a:spcBef>
              <a:spcAft>
                <a:spcPts val="0"/>
              </a:spcAft>
              <a:buNone/>
            </a:pPr>
            <a:r>
              <a:rPr lang="en"/>
              <a:t>25 May 2023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 for our 3D data</a:t>
            </a:r>
            <a:endParaRPr/>
          </a:p>
        </p:txBody>
      </p:sp>
      <p:sp>
        <p:nvSpPr>
          <p:cNvPr id="168" name="Google Shape;16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We can just define the input as an array with 3 attributes. </a:t>
            </a:r>
            <a:r>
              <a:rPr lang="en" u="sng">
                <a:solidFill>
                  <a:schemeClr val="hlink"/>
                </a:solidFill>
                <a:hlinkClick r:id="rId3"/>
              </a:rPr>
              <a:t>Colab Link</a:t>
            </a:r>
            <a:endParaRPr/>
          </a:p>
          <a:p>
            <a:pPr indent="0" lvl="0" marL="0" rtl="0" algn="l">
              <a:spcBef>
                <a:spcPts val="1200"/>
              </a:spcBef>
              <a:spcAft>
                <a:spcPts val="0"/>
              </a:spcAft>
              <a:buNone/>
            </a:pPr>
            <a:r>
              <a:rPr lang="en"/>
              <a:t>Steps:</a:t>
            </a:r>
            <a:endParaRPr/>
          </a:p>
          <a:p>
            <a:pPr indent="-334327" lvl="0" marL="457200" rtl="0" algn="l">
              <a:spcBef>
                <a:spcPts val="1200"/>
              </a:spcBef>
              <a:spcAft>
                <a:spcPts val="0"/>
              </a:spcAft>
              <a:buSzPct val="100000"/>
              <a:buAutoNum type="arabicPeriod"/>
            </a:pPr>
            <a:r>
              <a:rPr lang="en"/>
              <a:t>Rudimentary Objective Function to capture the trend</a:t>
            </a:r>
            <a:endParaRPr/>
          </a:p>
          <a:p>
            <a:pPr indent="-334327" lvl="0" marL="457200" rtl="0" algn="l">
              <a:spcBef>
                <a:spcPts val="0"/>
              </a:spcBef>
              <a:spcAft>
                <a:spcPts val="0"/>
              </a:spcAft>
              <a:buSzPct val="100000"/>
              <a:buAutoNum type="arabicPeriod"/>
            </a:pPr>
            <a:r>
              <a:rPr lang="en"/>
              <a:t>Fit surrogate to the data</a:t>
            </a:r>
            <a:endParaRPr/>
          </a:p>
          <a:p>
            <a:pPr indent="-334327" lvl="0" marL="457200" rtl="0" algn="l">
              <a:spcBef>
                <a:spcPts val="0"/>
              </a:spcBef>
              <a:spcAft>
                <a:spcPts val="0"/>
              </a:spcAft>
              <a:buSzPct val="100000"/>
              <a:buAutoNum type="arabicPeriod"/>
            </a:pPr>
            <a:r>
              <a:rPr lang="en"/>
              <a:t>Use </a:t>
            </a:r>
            <a:r>
              <a:rPr lang="en"/>
              <a:t>acquisition function to find the next combination of x1, x2, x3 which we would include in our data to fit the next model </a:t>
            </a:r>
            <a:endParaRPr/>
          </a:p>
          <a:p>
            <a:pPr indent="-310832" lvl="1" marL="914400" rtl="0" algn="l">
              <a:spcBef>
                <a:spcPts val="0"/>
              </a:spcBef>
              <a:spcAft>
                <a:spcPts val="0"/>
              </a:spcAft>
              <a:buSzPct val="100000"/>
              <a:buAutoNum type="alphaLcPeriod"/>
            </a:pPr>
            <a:r>
              <a:rPr lang="en"/>
              <a:t>As we acquire more data points, we move to a closer approximation of the objective using the surrogate. </a:t>
            </a:r>
            <a:endParaRPr/>
          </a:p>
          <a:p>
            <a:pPr indent="-334327" lvl="0" marL="457200" rtl="0" algn="l">
              <a:spcBef>
                <a:spcPts val="0"/>
              </a:spcBef>
              <a:spcAft>
                <a:spcPts val="0"/>
              </a:spcAft>
              <a:buSzPct val="100000"/>
              <a:buAutoNum type="arabicPeriod"/>
            </a:pPr>
            <a:r>
              <a:rPr lang="en"/>
              <a:t>Keep track of the all the values and report the maximum. </a:t>
            </a:r>
            <a:endParaRPr/>
          </a:p>
          <a:p>
            <a:pPr indent="0" lvl="0" marL="0" rtl="0" algn="l">
              <a:spcBef>
                <a:spcPts val="1200"/>
              </a:spcBef>
              <a:spcAft>
                <a:spcPts val="0"/>
              </a:spcAft>
              <a:buNone/>
            </a:pPr>
            <a:r>
              <a:rPr lang="en"/>
              <a:t>Could not plot the curve unlike we have done for 1D data before!</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Meeting 5</a:t>
            </a:r>
            <a:endParaRPr/>
          </a:p>
          <a:p>
            <a:pPr indent="0" lvl="0" marL="0" rtl="0" algn="l">
              <a:spcBef>
                <a:spcPts val="0"/>
              </a:spcBef>
              <a:spcAft>
                <a:spcPts val="0"/>
              </a:spcAft>
              <a:buNone/>
            </a:pPr>
            <a:r>
              <a:rPr lang="en"/>
              <a:t>19 June 2023</a:t>
            </a:r>
            <a:endParaRPr/>
          </a:p>
          <a:p>
            <a:pPr indent="0" lvl="0" marL="0" rtl="0" algn="l">
              <a:spcBef>
                <a:spcPts val="0"/>
              </a:spcBef>
              <a:spcAft>
                <a:spcPts val="0"/>
              </a:spcAft>
              <a:buNone/>
            </a:pPr>
            <a:r>
              <a:rPr lang="en" u="sng">
                <a:solidFill>
                  <a:schemeClr val="hlink"/>
                </a:solidFill>
                <a:hlinkClick r:id="rId3"/>
              </a:rPr>
              <a:t>DoE Doc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based predictions on </a:t>
            </a:r>
            <a:r>
              <a:rPr lang="en"/>
              <a:t>decision</a:t>
            </a:r>
            <a:r>
              <a:rPr lang="en"/>
              <a:t> tree</a:t>
            </a:r>
            <a:endParaRPr/>
          </a:p>
        </p:txBody>
      </p:sp>
      <p:sp>
        <p:nvSpPr>
          <p:cNvPr id="179" name="Google Shape;17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None/>
            </a:pPr>
            <a:r>
              <a:rPr lang="en"/>
              <a:t>This analysis is based on intuition that</a:t>
            </a:r>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n"/>
              <a:t>Trying for the worst case of</a:t>
            </a:r>
            <a:endParaRPr/>
          </a:p>
          <a:p>
            <a:pPr indent="0" lvl="0" marL="0" rtl="0" algn="l">
              <a:lnSpc>
                <a:spcPct val="135714"/>
              </a:lnSpc>
              <a:spcBef>
                <a:spcPts val="0"/>
              </a:spcBef>
              <a:spcAft>
                <a:spcPts val="0"/>
              </a:spcAft>
              <a:buNone/>
            </a:pPr>
            <a:r>
              <a:rPr lang="en"/>
              <a:t>1. Speed (15) and SOD (13): Number of passes for which it passes = 16</a:t>
            </a:r>
            <a:endParaRPr/>
          </a:p>
          <a:p>
            <a:pPr indent="0" lvl="0" marL="0" rtl="0" algn="l">
              <a:lnSpc>
                <a:spcPct val="135714"/>
              </a:lnSpc>
              <a:spcBef>
                <a:spcPts val="0"/>
              </a:spcBef>
              <a:spcAft>
                <a:spcPts val="0"/>
              </a:spcAft>
              <a:buNone/>
            </a:pPr>
            <a:r>
              <a:rPr lang="en"/>
              <a:t>2. Number of Passes (1) and Speed (15): Fails for both SOD values</a:t>
            </a:r>
            <a:endParaRPr/>
          </a:p>
          <a:p>
            <a:pPr indent="0" lvl="0" marL="0" rtl="0" algn="l">
              <a:lnSpc>
                <a:spcPct val="135714"/>
              </a:lnSpc>
              <a:spcBef>
                <a:spcPts val="0"/>
              </a:spcBef>
              <a:spcAft>
                <a:spcPts val="0"/>
              </a:spcAft>
              <a:buNone/>
            </a:pPr>
            <a:r>
              <a:rPr lang="en"/>
              <a:t>3. SOD (13) and Number of Passes (1): Test passes for no value of speed</a:t>
            </a:r>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n" u="sng">
                <a:solidFill>
                  <a:schemeClr val="hlink"/>
                </a:solidFill>
                <a:hlinkClick r:id="rId3"/>
              </a:rPr>
              <a:t>Colab link</a:t>
            </a:r>
            <a:endParaRPr/>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Meeting 6</a:t>
            </a:r>
            <a:endParaRPr/>
          </a:p>
          <a:p>
            <a:pPr indent="0" lvl="0" marL="0" rtl="0" algn="l">
              <a:spcBef>
                <a:spcPts val="0"/>
              </a:spcBef>
              <a:spcAft>
                <a:spcPts val="0"/>
              </a:spcAft>
              <a:buNone/>
            </a:pPr>
            <a:r>
              <a:rPr lang="en"/>
              <a:t>21 June 2023</a:t>
            </a:r>
            <a:endParaRPr/>
          </a:p>
          <a:p>
            <a:pPr indent="0" lvl="0" marL="0" rtl="0" algn="l">
              <a:spcBef>
                <a:spcPts val="0"/>
              </a:spcBef>
              <a:spcAft>
                <a:spcPts val="0"/>
              </a:spcAft>
              <a:buNone/>
            </a:pPr>
            <a:r>
              <a:t/>
            </a:r>
            <a:endParaRPr/>
          </a:p>
        </p:txBody>
      </p:sp>
      <p:sp>
        <p:nvSpPr>
          <p:cNvPr id="185" name="Google Shape;185;p35"/>
          <p:cNvSpPr txBox="1"/>
          <p:nvPr/>
        </p:nvSpPr>
        <p:spPr>
          <a:xfrm>
            <a:off x="644150" y="4134025"/>
            <a:ext cx="599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Discussed the realisation that we have to parallely evaluate and </a:t>
            </a:r>
            <a:r>
              <a:rPr lang="en">
                <a:latin typeface="Proxima Nova"/>
                <a:ea typeface="Proxima Nova"/>
                <a:cs typeface="Proxima Nova"/>
                <a:sym typeface="Proxima Nova"/>
              </a:rPr>
              <a:t>supply datapoints to the model rather than getting all the datapoints once and then giving it to the model as input. Was an unplanned meeting so could not prepare PPT</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7</a:t>
            </a:r>
            <a:endParaRPr/>
          </a:p>
          <a:p>
            <a:pPr indent="0" lvl="0" marL="0" rtl="0" algn="l">
              <a:spcBef>
                <a:spcPts val="0"/>
              </a:spcBef>
              <a:spcAft>
                <a:spcPts val="0"/>
              </a:spcAft>
              <a:buNone/>
            </a:pPr>
            <a:r>
              <a:rPr lang="en"/>
              <a:t>26 June 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196" name="Google Shape;19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Wet tape test and dry tape test image analysis results </a:t>
            </a:r>
            <a:endParaRPr/>
          </a:p>
          <a:p>
            <a:pPr indent="-342900" lvl="0" marL="457200" rtl="0" algn="l">
              <a:spcBef>
                <a:spcPts val="0"/>
              </a:spcBef>
              <a:spcAft>
                <a:spcPts val="0"/>
              </a:spcAft>
              <a:buSzPts val="1800"/>
              <a:buAutoNum type="arabicPeriod"/>
            </a:pPr>
            <a:r>
              <a:rPr lang="en"/>
              <a:t>GP and the </a:t>
            </a:r>
            <a:r>
              <a:rPr lang="en"/>
              <a:t>choice</a:t>
            </a:r>
            <a:r>
              <a:rPr lang="en"/>
              <a:t> of </a:t>
            </a:r>
            <a:endParaRPr/>
          </a:p>
          <a:p>
            <a:pPr indent="-317500" lvl="1" marL="914400" rtl="0" algn="l">
              <a:spcBef>
                <a:spcPts val="0"/>
              </a:spcBef>
              <a:spcAft>
                <a:spcPts val="0"/>
              </a:spcAft>
              <a:buSzPts val="1400"/>
              <a:buAutoNum type="alphaLcPeriod"/>
            </a:pPr>
            <a:r>
              <a:rPr lang="en"/>
              <a:t>Mean function</a:t>
            </a:r>
            <a:endParaRPr/>
          </a:p>
          <a:p>
            <a:pPr indent="-317500" lvl="1" marL="914400" rtl="0" algn="l">
              <a:spcBef>
                <a:spcPts val="0"/>
              </a:spcBef>
              <a:spcAft>
                <a:spcPts val="0"/>
              </a:spcAft>
              <a:buSzPts val="1400"/>
              <a:buAutoNum type="alphaLcPeriod"/>
            </a:pPr>
            <a:r>
              <a:rPr lang="en"/>
              <a:t>Kernel function</a:t>
            </a:r>
            <a:endParaRPr/>
          </a:p>
          <a:p>
            <a:pPr indent="-342900" lvl="0" marL="457200" rtl="0" algn="l">
              <a:spcBef>
                <a:spcPts val="0"/>
              </a:spcBef>
              <a:spcAft>
                <a:spcPts val="0"/>
              </a:spcAft>
              <a:buSzPts val="1800"/>
              <a:buAutoNum type="arabicPeriod"/>
            </a:pPr>
            <a:r>
              <a:rPr lang="en"/>
              <a:t>Acquisition function </a:t>
            </a:r>
            <a:endParaRPr/>
          </a:p>
          <a:p>
            <a:pPr indent="-317500" lvl="1" marL="914400" rtl="0" algn="l">
              <a:spcBef>
                <a:spcPts val="0"/>
              </a:spcBef>
              <a:spcAft>
                <a:spcPts val="0"/>
              </a:spcAft>
              <a:buSzPts val="1400"/>
              <a:buAutoNum type="alphaLcPeriod"/>
            </a:pPr>
            <a:r>
              <a:rPr lang="en"/>
              <a:t>Types</a:t>
            </a:r>
            <a:endParaRPr/>
          </a:p>
          <a:p>
            <a:pPr indent="-317500" lvl="1" marL="914400" rtl="0" algn="l">
              <a:spcBef>
                <a:spcPts val="0"/>
              </a:spcBef>
              <a:spcAft>
                <a:spcPts val="0"/>
              </a:spcAft>
              <a:buSzPts val="1400"/>
              <a:buAutoNum type="alphaLcPeriod"/>
            </a:pPr>
            <a:r>
              <a:rPr lang="en"/>
              <a:t>Exploration/Exploitation trade off</a:t>
            </a:r>
            <a:endParaRPr/>
          </a:p>
          <a:p>
            <a:pPr indent="-317500" lvl="1" marL="914400" rtl="0" algn="l">
              <a:spcBef>
                <a:spcPts val="0"/>
              </a:spcBef>
              <a:spcAft>
                <a:spcPts val="0"/>
              </a:spcAft>
              <a:buSzPts val="1400"/>
              <a:buAutoNum type="alphaLcPeriod"/>
            </a:pPr>
            <a:r>
              <a:rPr lang="en"/>
              <a:t>New </a:t>
            </a:r>
            <a:r>
              <a:rPr lang="en"/>
              <a:t>acquisitions</a:t>
            </a:r>
            <a:endParaRPr/>
          </a:p>
          <a:p>
            <a:pPr indent="-342900" lvl="0" marL="457200" rtl="0" algn="l">
              <a:spcBef>
                <a:spcPts val="0"/>
              </a:spcBef>
              <a:spcAft>
                <a:spcPts val="0"/>
              </a:spcAft>
              <a:buSzPts val="1800"/>
              <a:buAutoNum type="arabicPeriod"/>
            </a:pPr>
            <a:r>
              <a:rPr lang="en"/>
              <a:t>Gpy-opt package for BO</a:t>
            </a:r>
            <a:endParaRPr/>
          </a:p>
          <a:p>
            <a:pPr indent="-317500" lvl="1" marL="914400" rtl="0" algn="l">
              <a:spcBef>
                <a:spcPts val="0"/>
              </a:spcBef>
              <a:spcAft>
                <a:spcPts val="0"/>
              </a:spcAft>
              <a:buSzPts val="1400"/>
              <a:buAutoNum type="alphaLcPeriod"/>
            </a:pPr>
            <a:r>
              <a:rPr lang="en"/>
              <a:t>Reference manual</a:t>
            </a:r>
            <a:endParaRPr/>
          </a:p>
          <a:p>
            <a:pPr indent="-317500" lvl="1" marL="914400" rtl="0" algn="l">
              <a:spcBef>
                <a:spcPts val="0"/>
              </a:spcBef>
              <a:spcAft>
                <a:spcPts val="0"/>
              </a:spcAft>
              <a:buSzPts val="1400"/>
              <a:buAutoNum type="alphaLcPeriod"/>
            </a:pPr>
            <a:r>
              <a:rPr lang="en"/>
              <a:t>Externally evaluating objective function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Wet tape test and Dry tape test results</a:t>
            </a:r>
            <a:endParaRPr/>
          </a:p>
        </p:txBody>
      </p:sp>
      <p:sp>
        <p:nvSpPr>
          <p:cNvPr id="202" name="Google Shape;202;p38"/>
          <p:cNvSpPr txBox="1"/>
          <p:nvPr>
            <p:ph idx="1" type="body"/>
          </p:nvPr>
        </p:nvSpPr>
        <p:spPr>
          <a:xfrm>
            <a:off x="311700" y="1152475"/>
            <a:ext cx="3351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t>Things to note:</a:t>
            </a:r>
            <a:endParaRPr sz="1500"/>
          </a:p>
          <a:p>
            <a:pPr indent="-323850" lvl="0" marL="457200" rtl="0" algn="l">
              <a:spcBef>
                <a:spcPts val="1200"/>
              </a:spcBef>
              <a:spcAft>
                <a:spcPts val="0"/>
              </a:spcAft>
              <a:buSzPts val="1500"/>
              <a:buAutoNum type="arabicPeriod"/>
            </a:pPr>
            <a:r>
              <a:rPr lang="en" sz="1500"/>
              <a:t>Almost all of them are in the same range we can not be sure whether the difference is really due to chemistry or can be human error.</a:t>
            </a:r>
            <a:endParaRPr sz="1500"/>
          </a:p>
          <a:p>
            <a:pPr indent="-323850" lvl="0" marL="457200" rtl="0" algn="l">
              <a:spcBef>
                <a:spcPts val="0"/>
              </a:spcBef>
              <a:spcAft>
                <a:spcPts val="0"/>
              </a:spcAft>
              <a:buSzPts val="1500"/>
              <a:buAutoNum type="arabicPeriod"/>
            </a:pPr>
            <a:r>
              <a:rPr lang="en" sz="1500"/>
              <a:t>Dry tape test: Pristine does perform bad (discussed earlier)</a:t>
            </a:r>
            <a:endParaRPr sz="1500"/>
          </a:p>
          <a:p>
            <a:pPr indent="-323850" lvl="0" marL="457200" rtl="0" algn="l">
              <a:spcBef>
                <a:spcPts val="0"/>
              </a:spcBef>
              <a:spcAft>
                <a:spcPts val="0"/>
              </a:spcAft>
              <a:buSzPts val="1500"/>
              <a:buAutoNum type="arabicPeriod"/>
            </a:pPr>
            <a:r>
              <a:rPr lang="en" sz="1500"/>
              <a:t>Wet tape test: Pristine performs better than some of the samples</a:t>
            </a:r>
            <a:endParaRPr sz="1500"/>
          </a:p>
          <a:p>
            <a:pPr indent="-323850" lvl="0" marL="457200" rtl="0" algn="l">
              <a:spcBef>
                <a:spcPts val="0"/>
              </a:spcBef>
              <a:spcAft>
                <a:spcPts val="0"/>
              </a:spcAft>
              <a:buSzPts val="1500"/>
              <a:buAutoNum type="arabicPeriod"/>
            </a:pPr>
            <a:r>
              <a:rPr lang="en" sz="1500"/>
              <a:t>Do we need CA and SA both values for further data or only one would work?</a:t>
            </a:r>
            <a:endParaRPr sz="1500"/>
          </a:p>
        </p:txBody>
      </p:sp>
      <p:graphicFrame>
        <p:nvGraphicFramePr>
          <p:cNvPr id="203" name="Google Shape;203;p38"/>
          <p:cNvGraphicFramePr/>
          <p:nvPr/>
        </p:nvGraphicFramePr>
        <p:xfrm>
          <a:off x="3709575" y="1363750"/>
          <a:ext cx="3000000" cy="3000000"/>
        </p:xfrm>
        <a:graphic>
          <a:graphicData uri="http://schemas.openxmlformats.org/drawingml/2006/table">
            <a:tbl>
              <a:tblPr>
                <a:noFill/>
                <a:tableStyleId>{CC65B40B-131A-41F5-BAC2-0A8AACB33141}</a:tableStyleId>
              </a:tblPr>
              <a:tblGrid>
                <a:gridCol w="809100"/>
                <a:gridCol w="809100"/>
                <a:gridCol w="809100"/>
                <a:gridCol w="809100"/>
                <a:gridCol w="809100"/>
                <a:gridCol w="809100"/>
              </a:tblGrid>
              <a:tr h="333375">
                <a:tc>
                  <a:txBody>
                    <a:bodyPr/>
                    <a:lstStyle/>
                    <a:p>
                      <a:pPr indent="0" lvl="0" marL="0" rtl="0" algn="l">
                        <a:lnSpc>
                          <a:spcPct val="115000"/>
                        </a:lnSpc>
                        <a:spcBef>
                          <a:spcPts val="0"/>
                        </a:spcBef>
                        <a:spcAft>
                          <a:spcPts val="0"/>
                        </a:spcAft>
                        <a:buNone/>
                      </a:pPr>
                      <a:r>
                        <a:rPr lang="en" sz="1000"/>
                        <a:t>Coupon#</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Passes</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Speed (mm/s)</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SOD</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%Area Dry Tape Test</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%Area Wet Tape Test</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91.853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94.923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90.393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93.924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93.208</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92.303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91.742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89.844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95.125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92.345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6</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95.185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93.981</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94.079</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93.418</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93.254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9</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92.761</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94.526</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90.722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93.158</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94.974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93.483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92.296</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91.282</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Pristine</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na</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na</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na</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88.53</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93.944</a:t>
                      </a:r>
                      <a:endParaRPr sz="1000"/>
                    </a:p>
                  </a:txBody>
                  <a:tcPr marT="19050" marB="19050" marR="28575" marL="28575" anchor="b">
                    <a:lnL cap="flat" cmpd="sng" w="38100">
                      <a:solidFill>
                        <a:srgbClr val="CCCCCC"/>
                      </a:solidFill>
                      <a:prstDash val="solid"/>
                      <a:round/>
                      <a:headEnd len="sm" w="sm" type="none"/>
                      <a:tailEnd len="sm" w="sm" type="none"/>
                    </a:lnL>
                    <a:lnR cap="flat" cmpd="sng" w="38100">
                      <a:solidFill>
                        <a:srgbClr val="CCCCCC"/>
                      </a:solidFill>
                      <a:prstDash val="solid"/>
                      <a:round/>
                      <a:headEnd len="sm" w="sm" type="none"/>
                      <a:tailEnd len="sm" w="sm" type="none"/>
                    </a:lnR>
                    <a:lnT cap="flat" cmpd="sng" w="38100">
                      <a:solidFill>
                        <a:srgbClr val="CCCCCC"/>
                      </a:solidFill>
                      <a:prstDash val="solid"/>
                      <a:round/>
                      <a:headEnd len="sm" w="sm" type="none"/>
                      <a:tailEnd len="sm" w="sm" type="none"/>
                    </a:lnT>
                    <a:lnB cap="flat" cmpd="sng" w="3810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97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Processes (placing prior over the </a:t>
            </a:r>
            <a:r>
              <a:rPr lang="en"/>
              <a:t>unknown</a:t>
            </a:r>
            <a:r>
              <a:rPr lang="en"/>
              <a:t> objective)</a:t>
            </a:r>
            <a:endParaRPr/>
          </a:p>
        </p:txBody>
      </p:sp>
      <p:sp>
        <p:nvSpPr>
          <p:cNvPr id="209" name="Google Shape;209;p39"/>
          <p:cNvSpPr txBox="1"/>
          <p:nvPr>
            <p:ph idx="1" type="body"/>
          </p:nvPr>
        </p:nvSpPr>
        <p:spPr>
          <a:xfrm>
            <a:off x="311700" y="1644000"/>
            <a:ext cx="8520600" cy="2925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GP is accepted for placing prior (we will not explore other methods).</a:t>
            </a:r>
            <a:endParaRPr/>
          </a:p>
          <a:p>
            <a:pPr indent="-342900" lvl="0" marL="457200" rtl="0" algn="l">
              <a:spcBef>
                <a:spcPts val="0"/>
              </a:spcBef>
              <a:spcAft>
                <a:spcPts val="0"/>
              </a:spcAft>
              <a:buSzPts val="1800"/>
              <a:buAutoNum type="arabicPeriod"/>
            </a:pPr>
            <a:r>
              <a:rPr lang="en"/>
              <a:t>For convenience, in the tutorial they have taken prior mean to be zero there are other methods too</a:t>
            </a:r>
            <a:r>
              <a:rPr lang="en"/>
              <a:t> [</a:t>
            </a:r>
            <a:r>
              <a:rPr lang="en"/>
              <a:t>Martinez–Cantin et al., 2009, Brochu et al., 2010a]</a:t>
            </a:r>
            <a:r>
              <a:rPr lang="en"/>
              <a:t>].</a:t>
            </a:r>
            <a:endParaRPr/>
          </a:p>
          <a:p>
            <a:pPr indent="-342900" lvl="0" marL="457200" rtl="0" algn="l">
              <a:spcBef>
                <a:spcPts val="0"/>
              </a:spcBef>
              <a:spcAft>
                <a:spcPts val="0"/>
              </a:spcAft>
              <a:buSzPts val="1800"/>
              <a:buAutoNum type="arabicPeriod"/>
            </a:pPr>
            <a:r>
              <a:rPr lang="en"/>
              <a:t>More interesting choice is the covariance function. </a:t>
            </a:r>
            <a:endParaRPr/>
          </a:p>
          <a:p>
            <a:pPr indent="-317500" lvl="1" marL="914400" rtl="0" algn="l">
              <a:spcBef>
                <a:spcPts val="0"/>
              </a:spcBef>
              <a:spcAft>
                <a:spcPts val="0"/>
              </a:spcAft>
              <a:buSzPts val="1400"/>
              <a:buAutoNum type="alphaLcPeriod"/>
            </a:pPr>
            <a:r>
              <a:rPr lang="en"/>
              <a:t>Popular one: Squared exponential kernel</a:t>
            </a:r>
            <a:endParaRPr/>
          </a:p>
          <a:p>
            <a:pPr indent="-317500" lvl="1" marL="914400" rtl="0" algn="l">
              <a:spcBef>
                <a:spcPts val="0"/>
              </a:spcBef>
              <a:spcAft>
                <a:spcPts val="0"/>
              </a:spcAft>
              <a:buSzPts val="1400"/>
              <a:buAutoNum type="alphaLcPeriod"/>
            </a:pPr>
            <a:r>
              <a:rPr lang="en"/>
              <a:t>Most of the GP kernels are discussed at these two sources in detail (haven’t gone </a:t>
            </a:r>
            <a:r>
              <a:rPr lang="en"/>
              <a:t>through</a:t>
            </a:r>
            <a:r>
              <a:rPr lang="en"/>
              <a:t> them)</a:t>
            </a:r>
            <a:endParaRPr/>
          </a:p>
          <a:p>
            <a:pPr indent="-317500" lvl="2" marL="1371600" rtl="0" algn="l">
              <a:spcBef>
                <a:spcPts val="0"/>
              </a:spcBef>
              <a:spcAft>
                <a:spcPts val="0"/>
              </a:spcAft>
              <a:buSzPts val="1400"/>
              <a:buAutoNum type="romanLcPeriod"/>
            </a:pPr>
            <a:r>
              <a:rPr lang="en" u="sng">
                <a:solidFill>
                  <a:schemeClr val="hlink"/>
                </a:solidFill>
                <a:hlinkClick r:id="rId3"/>
              </a:rPr>
              <a:t>Scikit learn</a:t>
            </a:r>
            <a:endParaRPr/>
          </a:p>
          <a:p>
            <a:pPr indent="-317500" lvl="2" marL="1371600" rtl="0" algn="l">
              <a:spcBef>
                <a:spcPts val="0"/>
              </a:spcBef>
              <a:spcAft>
                <a:spcPts val="0"/>
              </a:spcAft>
              <a:buSzPts val="1400"/>
              <a:buAutoNum type="romanLcPeriod"/>
            </a:pPr>
            <a:r>
              <a:rPr lang="en" u="sng">
                <a:solidFill>
                  <a:schemeClr val="hlink"/>
                </a:solidFill>
                <a:hlinkClick r:id="rId4"/>
              </a:rPr>
              <a:t>MIT GP book chapter 4</a:t>
            </a:r>
            <a:r>
              <a:rPr lang="en"/>
              <a:t> (cited at many places)</a:t>
            </a:r>
            <a:endParaRPr/>
          </a:p>
          <a:p>
            <a:pPr indent="-342900" lvl="0" marL="457200" rtl="0" algn="l">
              <a:spcBef>
                <a:spcPts val="0"/>
              </a:spcBef>
              <a:spcAft>
                <a:spcPts val="0"/>
              </a:spcAft>
              <a:buSzPts val="1800"/>
              <a:buAutoNum type="arabicPeriod"/>
            </a:pPr>
            <a:r>
              <a:rPr lang="en"/>
              <a:t>We should tune this as well ???? </a:t>
            </a:r>
            <a:endParaRPr/>
          </a:p>
          <a:p>
            <a:pPr indent="-317500" lvl="1" marL="914400" rtl="0" algn="l">
              <a:spcBef>
                <a:spcPts val="0"/>
              </a:spcBef>
              <a:spcAft>
                <a:spcPts val="0"/>
              </a:spcAft>
              <a:buSzPts val="1400"/>
              <a:buAutoNum type="alphaLcPeriod"/>
            </a:pPr>
            <a:r>
              <a:rPr lang="en"/>
              <a:t>Researching on </a:t>
            </a:r>
            <a:r>
              <a:rPr lang="en"/>
              <a:t>this would take time</a:t>
            </a:r>
            <a:endParaRPr/>
          </a:p>
          <a:p>
            <a:pPr indent="-317500" lvl="1" marL="914400" rtl="0" algn="l">
              <a:spcBef>
                <a:spcPts val="0"/>
              </a:spcBef>
              <a:spcAft>
                <a:spcPts val="0"/>
              </a:spcAft>
              <a:buSzPts val="1400"/>
              <a:buAutoNum type="alphaLcPeriod"/>
            </a:pPr>
            <a:r>
              <a:rPr lang="en"/>
              <a:t>Not every thing we custom might be intagrable with the source packages available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Acquisition Functions</a:t>
            </a:r>
            <a:endParaRPr/>
          </a:p>
        </p:txBody>
      </p:sp>
      <p:sp>
        <p:nvSpPr>
          <p:cNvPr id="215" name="Google Shape;21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Probability of improvement</a:t>
            </a:r>
            <a:endParaRPr/>
          </a:p>
          <a:p>
            <a:pPr indent="-342900" lvl="1" marL="914400" rtl="0" algn="l">
              <a:spcBef>
                <a:spcPts val="0"/>
              </a:spcBef>
              <a:spcAft>
                <a:spcPts val="0"/>
              </a:spcAft>
              <a:buSzPts val="1800"/>
              <a:buAutoNum type="alphaLcPeriod"/>
            </a:pPr>
            <a:r>
              <a:t/>
            </a:r>
            <a:endParaRPr sz="1800"/>
          </a:p>
          <a:p>
            <a:pPr indent="0" lvl="0" marL="914400" rtl="0" algn="l">
              <a:spcBef>
                <a:spcPts val="1200"/>
              </a:spcBef>
              <a:spcAft>
                <a:spcPts val="0"/>
              </a:spcAft>
              <a:buNone/>
            </a:pPr>
            <a:r>
              <a:t/>
            </a:r>
            <a:endParaRPr sz="1800"/>
          </a:p>
          <a:p>
            <a:pPr indent="-342900" lvl="1" marL="914400" rtl="0" algn="l">
              <a:spcBef>
                <a:spcPts val="1200"/>
              </a:spcBef>
              <a:spcAft>
                <a:spcPts val="0"/>
              </a:spcAft>
              <a:buSzPts val="1800"/>
              <a:buAutoNum type="alphaLcPeriod"/>
            </a:pPr>
            <a:r>
              <a:rPr lang="en" sz="1800"/>
              <a:t>“The difficulty is that [the PI(·) method] is extremely sensitive to the choice of the target. If the desired improvement is too small, the search will be highly local and will only move on to search globally after searching nearly exhaustively around the current best point. On the other hand, if [ξ] is set too high, the search will be excessively global, and the algorithm will be slow to fine-tune any promising solutions.”</a:t>
            </a:r>
            <a:endParaRPr/>
          </a:p>
        </p:txBody>
      </p:sp>
      <p:pic>
        <p:nvPicPr>
          <p:cNvPr id="216" name="Google Shape;216;p40"/>
          <p:cNvPicPr preferRelativeResize="0"/>
          <p:nvPr/>
        </p:nvPicPr>
        <p:blipFill>
          <a:blip r:embed="rId3">
            <a:alphaModFix/>
          </a:blip>
          <a:stretch>
            <a:fillRect/>
          </a:stretch>
        </p:blipFill>
        <p:spPr>
          <a:xfrm>
            <a:off x="1289275" y="1576025"/>
            <a:ext cx="3042376" cy="712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Acquisition Functions</a:t>
            </a:r>
            <a:endParaRPr/>
          </a:p>
        </p:txBody>
      </p:sp>
      <p:sp>
        <p:nvSpPr>
          <p:cNvPr id="222" name="Google Shape;22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Expected</a:t>
            </a:r>
            <a:r>
              <a:rPr lang="en"/>
              <a:t> </a:t>
            </a:r>
            <a:r>
              <a:rPr lang="en"/>
              <a:t>improvement</a:t>
            </a:r>
            <a:endParaRPr/>
          </a:p>
          <a:p>
            <a:pPr indent="-342900" lvl="1" marL="914400" rtl="0" algn="l">
              <a:spcBef>
                <a:spcPts val="0"/>
              </a:spcBef>
              <a:spcAft>
                <a:spcPts val="0"/>
              </a:spcAft>
              <a:buSzPts val="1800"/>
              <a:buAutoNum type="alphaLcPeriod"/>
            </a:pPr>
            <a:r>
              <a:rPr lang="en" sz="1800"/>
              <a:t>Takes into account not only the probability of improvement, but the magnitude of the improvement as well</a:t>
            </a:r>
            <a:endParaRPr sz="1800"/>
          </a:p>
          <a:p>
            <a:pPr indent="-342900" lvl="1" marL="914400" rtl="0" algn="l">
              <a:spcBef>
                <a:spcPts val="0"/>
              </a:spcBef>
              <a:spcAft>
                <a:spcPts val="0"/>
              </a:spcAft>
              <a:buSzPts val="1800"/>
              <a:buAutoNum type="alphaLcPeriod"/>
            </a:pPr>
            <a:r>
              <a:rPr lang="en" sz="1800"/>
              <a:t>Minimize the expected deviation from the true maximum f(x⋆), when choosing the next trial point. </a:t>
            </a:r>
            <a:endParaRPr sz="1800"/>
          </a:p>
          <a:p>
            <a:pPr indent="-342900" lvl="1" marL="914400" rtl="0" algn="l">
              <a:spcBef>
                <a:spcPts val="0"/>
              </a:spcBef>
              <a:spcAft>
                <a:spcPts val="0"/>
              </a:spcAft>
              <a:buSzPts val="1800"/>
              <a:buAutoNum type="alphaLcPeriod"/>
            </a:pPr>
            <a:r>
              <a:rPr lang="en" sz="1800"/>
              <a:t>Psi is similar to PI, Lizotte suggested that psi = 0.01 works well for almost all the cases. Cooling schedule does not always work, although against intuition. </a:t>
            </a:r>
            <a:endParaRPr sz="1800"/>
          </a:p>
          <a:p>
            <a:pPr indent="-342900" lvl="1" marL="914400" rtl="0" algn="l">
              <a:spcBef>
                <a:spcPts val="0"/>
              </a:spcBef>
              <a:spcAft>
                <a:spcPts val="0"/>
              </a:spcAft>
              <a:buSzPts val="1800"/>
              <a:buAutoNum type="alphaLcPeriod"/>
            </a:pPr>
            <a:r>
              <a:t/>
            </a:r>
            <a:endParaRPr sz="1800"/>
          </a:p>
        </p:txBody>
      </p:sp>
      <p:pic>
        <p:nvPicPr>
          <p:cNvPr id="223" name="Google Shape;223;p41"/>
          <p:cNvPicPr preferRelativeResize="0"/>
          <p:nvPr/>
        </p:nvPicPr>
        <p:blipFill>
          <a:blip r:embed="rId3">
            <a:alphaModFix/>
          </a:blip>
          <a:stretch>
            <a:fillRect/>
          </a:stretch>
        </p:blipFill>
        <p:spPr>
          <a:xfrm>
            <a:off x="1273300" y="3773376"/>
            <a:ext cx="3408726" cy="9997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Lookup and exploration for the technique!</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Looked up for various </a:t>
            </a:r>
            <a:r>
              <a:rPr lang="en" u="sng">
                <a:solidFill>
                  <a:schemeClr val="hlink"/>
                </a:solidFill>
                <a:hlinkClick r:id="rId3"/>
              </a:rPr>
              <a:t>ML optmization algorithms</a:t>
            </a:r>
            <a:r>
              <a:rPr lang="en"/>
              <a:t>.</a:t>
            </a:r>
            <a:endParaRPr/>
          </a:p>
          <a:p>
            <a:pPr indent="-317500" lvl="1" marL="914400" rtl="0" algn="l">
              <a:spcBef>
                <a:spcPts val="0"/>
              </a:spcBef>
              <a:spcAft>
                <a:spcPts val="0"/>
              </a:spcAft>
              <a:buSzPts val="1400"/>
              <a:buAutoNum type="alphaLcPeriod"/>
            </a:pPr>
            <a:r>
              <a:rPr lang="en"/>
              <a:t>With objective function (some </a:t>
            </a:r>
            <a:r>
              <a:rPr lang="en"/>
              <a:t>ideas to propose?????</a:t>
            </a:r>
            <a:r>
              <a:rPr lang="en"/>
              <a:t>)</a:t>
            </a:r>
            <a:endParaRPr/>
          </a:p>
          <a:p>
            <a:pPr indent="-317500" lvl="1" marL="914400" rtl="0" algn="l">
              <a:spcBef>
                <a:spcPts val="0"/>
              </a:spcBef>
              <a:spcAft>
                <a:spcPts val="0"/>
              </a:spcAft>
              <a:buSzPts val="1400"/>
              <a:buAutoNum type="alphaLcPeriod"/>
            </a:pPr>
            <a:r>
              <a:rPr lang="en"/>
              <a:t>Without objective function</a:t>
            </a:r>
            <a:endParaRPr/>
          </a:p>
          <a:p>
            <a:pPr indent="-342900" lvl="0" marL="457200" rtl="0" algn="l">
              <a:spcBef>
                <a:spcPts val="0"/>
              </a:spcBef>
              <a:spcAft>
                <a:spcPts val="0"/>
              </a:spcAft>
              <a:buSzPts val="1800"/>
              <a:buAutoNum type="arabicPeriod"/>
            </a:pPr>
            <a:r>
              <a:rPr lang="en"/>
              <a:t>When we don’t know the objective function, I can go with a supervised model and come back and check at lab for the new data entries….heavily depends how feasible our experiment is? Since the data points are less!</a:t>
            </a:r>
            <a:endParaRPr/>
          </a:p>
          <a:p>
            <a:pPr indent="-342900" lvl="0" marL="457200" rtl="0" algn="l">
              <a:spcBef>
                <a:spcPts val="0"/>
              </a:spcBef>
              <a:spcAft>
                <a:spcPts val="0"/>
              </a:spcAft>
              <a:buSzPts val="1800"/>
              <a:buAutoNum type="arabicPeriod"/>
            </a:pPr>
            <a:r>
              <a:rPr lang="en"/>
              <a:t>Are things directly proportional so that I can go on to define objective function as something like the sum of three characterisation outputs?</a:t>
            </a:r>
            <a:endParaRPr/>
          </a:p>
          <a:p>
            <a:pPr indent="-342900" lvl="0" marL="457200" rtl="0" algn="l">
              <a:spcBef>
                <a:spcPts val="0"/>
              </a:spcBef>
              <a:spcAft>
                <a:spcPts val="0"/>
              </a:spcAft>
              <a:buSzPts val="1800"/>
              <a:buAutoNum type="arabicPeriod"/>
            </a:pPr>
            <a:r>
              <a:rPr lang="en"/>
              <a:t>Or in general I plan to look onto what are the ways in which I get to choose objective function? I might hit a </a:t>
            </a:r>
            <a:r>
              <a:rPr lang="en"/>
              <a:t>technique</a:t>
            </a:r>
            <a:r>
              <a:rPr lang="en"/>
              <a:t> for the same.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Acquisitions </a:t>
            </a:r>
            <a:endParaRPr/>
          </a:p>
        </p:txBody>
      </p:sp>
      <p:sp>
        <p:nvSpPr>
          <p:cNvPr id="229" name="Google Shape;22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eriod"/>
            </a:pPr>
            <a:r>
              <a:rPr lang="en" sz="2600"/>
              <a:t>Upper confidence bound (implemented)</a:t>
            </a:r>
            <a:endParaRPr sz="2600"/>
          </a:p>
          <a:p>
            <a:pPr indent="-393700" lvl="0" marL="457200" rtl="0" algn="l">
              <a:spcBef>
                <a:spcPts val="0"/>
              </a:spcBef>
              <a:spcAft>
                <a:spcPts val="0"/>
              </a:spcAft>
              <a:buSzPts val="2600"/>
              <a:buAutoNum type="arabicPeriod"/>
            </a:pPr>
            <a:r>
              <a:rPr lang="en" sz="2600"/>
              <a:t>Entropy search </a:t>
            </a:r>
            <a:endParaRPr sz="2600"/>
          </a:p>
          <a:p>
            <a:pPr indent="-393700" lvl="0" marL="457200" rtl="0" algn="l">
              <a:spcBef>
                <a:spcPts val="0"/>
              </a:spcBef>
              <a:spcAft>
                <a:spcPts val="0"/>
              </a:spcAft>
              <a:buSzPts val="2600"/>
              <a:buAutoNum type="arabicPeriod"/>
            </a:pPr>
            <a:r>
              <a:rPr lang="en" sz="2600"/>
              <a:t>Knowledge gradient</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a:t>
            </a:r>
            <a:r>
              <a:rPr lang="en"/>
              <a:t>acquisitions</a:t>
            </a:r>
            <a:r>
              <a:rPr lang="en"/>
              <a:t> to choose?</a:t>
            </a:r>
            <a:endParaRPr/>
          </a:p>
        </p:txBody>
      </p:sp>
      <p:sp>
        <p:nvSpPr>
          <p:cNvPr id="235" name="Google Shape;23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It is difficult to choose which to use and the papers that I went through just defined what each of them does. </a:t>
            </a:r>
            <a:endParaRPr sz="2300"/>
          </a:p>
          <a:p>
            <a:pPr indent="0" lvl="0" marL="0" rtl="0" algn="l">
              <a:spcBef>
                <a:spcPts val="1200"/>
              </a:spcBef>
              <a:spcAft>
                <a:spcPts val="1200"/>
              </a:spcAft>
              <a:buNone/>
            </a:pPr>
            <a:r>
              <a:rPr lang="en" sz="2300"/>
              <a:t>There is also one </a:t>
            </a:r>
            <a:r>
              <a:rPr lang="en" sz="2300"/>
              <a:t>method for utility selection which uses different acquisition for different stages. Brouchu et al. proposed this in 2010 and claim that it outperforms using the individual acquisitions. </a:t>
            </a:r>
            <a:endParaRPr sz="2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Gpy-opt: BO implementation package</a:t>
            </a:r>
            <a:endParaRPr/>
          </a:p>
        </p:txBody>
      </p:sp>
      <p:sp>
        <p:nvSpPr>
          <p:cNvPr id="241" name="Google Shape;24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AutoNum type="arabicPeriod"/>
            </a:pPr>
            <a:r>
              <a:rPr lang="en" sz="2300"/>
              <a:t>Has capabilities for multi-dimensional data</a:t>
            </a:r>
            <a:endParaRPr sz="2300"/>
          </a:p>
          <a:p>
            <a:pPr indent="-374650" lvl="0" marL="457200" rtl="0" algn="l">
              <a:spcBef>
                <a:spcPts val="0"/>
              </a:spcBef>
              <a:spcAft>
                <a:spcPts val="0"/>
              </a:spcAft>
              <a:buSzPts val="2300"/>
              <a:buAutoNum type="arabicPeriod"/>
            </a:pPr>
            <a:r>
              <a:rPr lang="en" sz="2300"/>
              <a:t>Supports external evaluation of </a:t>
            </a:r>
            <a:r>
              <a:rPr lang="en" sz="2300"/>
              <a:t>objective function, as is our case</a:t>
            </a:r>
            <a:endParaRPr sz="2300"/>
          </a:p>
          <a:p>
            <a:pPr indent="-374650" lvl="0" marL="457200" rtl="0" algn="l">
              <a:spcBef>
                <a:spcPts val="0"/>
              </a:spcBef>
              <a:spcAft>
                <a:spcPts val="0"/>
              </a:spcAft>
              <a:buSzPts val="2300"/>
              <a:buAutoNum type="arabicPeriod"/>
            </a:pPr>
            <a:r>
              <a:rPr lang="en" sz="2300"/>
              <a:t>Also supports:</a:t>
            </a:r>
            <a:endParaRPr sz="2300"/>
          </a:p>
          <a:p>
            <a:pPr indent="-349250" lvl="1" marL="914400" rtl="0" algn="l">
              <a:spcBef>
                <a:spcPts val="0"/>
              </a:spcBef>
              <a:spcAft>
                <a:spcPts val="0"/>
              </a:spcAft>
              <a:buSzPts val="1900"/>
              <a:buAutoNum type="alphaLcPeriod"/>
            </a:pPr>
            <a:r>
              <a:rPr lang="en" sz="1900"/>
              <a:t>New prior placing methods (if we want custom mean and covariance for GP)</a:t>
            </a:r>
            <a:endParaRPr sz="1900"/>
          </a:p>
          <a:p>
            <a:pPr indent="-349250" lvl="1" marL="914400" rtl="0" algn="l">
              <a:spcBef>
                <a:spcPts val="0"/>
              </a:spcBef>
              <a:spcAft>
                <a:spcPts val="0"/>
              </a:spcAft>
              <a:buSzPts val="1900"/>
              <a:buAutoNum type="alphaLcPeriod"/>
            </a:pPr>
            <a:r>
              <a:rPr lang="en" sz="1900"/>
              <a:t>If we want to use any of the new acquisition functions</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47" name="Google Shape;24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63696" lvl="0" marL="457200" rtl="0" algn="l">
              <a:spcBef>
                <a:spcPts val="0"/>
              </a:spcBef>
              <a:spcAft>
                <a:spcPts val="0"/>
              </a:spcAft>
              <a:buSzPct val="100000"/>
              <a:buAutoNum type="arabicPeriod"/>
            </a:pPr>
            <a:r>
              <a:rPr lang="en" sz="2300"/>
              <a:t>Try the simplest implementation and give the datapoints to Ankush as </a:t>
            </a:r>
            <a:r>
              <a:rPr lang="en" sz="2300"/>
              <a:t>earliest. </a:t>
            </a:r>
            <a:endParaRPr sz="2300"/>
          </a:p>
          <a:p>
            <a:pPr indent="-363696" lvl="0" marL="457200" rtl="0" algn="l">
              <a:spcBef>
                <a:spcPts val="0"/>
              </a:spcBef>
              <a:spcAft>
                <a:spcPts val="0"/>
              </a:spcAft>
              <a:buSzPct val="100000"/>
              <a:buAutoNum type="arabicPeriod"/>
            </a:pPr>
            <a:r>
              <a:rPr lang="en" sz="2300"/>
              <a:t>Search on GP kernels and means</a:t>
            </a:r>
            <a:endParaRPr sz="2300"/>
          </a:p>
          <a:p>
            <a:pPr indent="-363696" lvl="0" marL="457200" rtl="0" algn="l">
              <a:spcBef>
                <a:spcPts val="0"/>
              </a:spcBef>
              <a:spcAft>
                <a:spcPts val="0"/>
              </a:spcAft>
              <a:buSzPct val="100000"/>
              <a:buAutoNum type="arabicPeriod"/>
            </a:pPr>
            <a:r>
              <a:rPr lang="en" sz="2300"/>
              <a:t>Look into the implementation of Brochu et al., 2010 </a:t>
            </a:r>
            <a:r>
              <a:rPr lang="en" sz="2300"/>
              <a:t>acquisition</a:t>
            </a:r>
            <a:r>
              <a:rPr lang="en" sz="2300"/>
              <a:t> </a:t>
            </a:r>
            <a:r>
              <a:rPr lang="en" sz="2300"/>
              <a:t>function technique</a:t>
            </a:r>
            <a:endParaRPr sz="2300"/>
          </a:p>
          <a:p>
            <a:pPr indent="-363696" lvl="0" marL="457200" rtl="0" algn="l">
              <a:spcBef>
                <a:spcPts val="0"/>
              </a:spcBef>
              <a:spcAft>
                <a:spcPts val="0"/>
              </a:spcAft>
              <a:buSzPct val="100000"/>
              <a:buAutoNum type="arabicPeriod"/>
            </a:pPr>
            <a:r>
              <a:rPr lang="en" sz="2300"/>
              <a:t>IF, we can get any paper that gives where to use which acquisition function. </a:t>
            </a:r>
            <a:endParaRPr sz="2300"/>
          </a:p>
          <a:p>
            <a:pPr indent="-363696" lvl="0" marL="457200" rtl="0" algn="l">
              <a:spcBef>
                <a:spcPts val="0"/>
              </a:spcBef>
              <a:spcAft>
                <a:spcPts val="0"/>
              </a:spcAft>
              <a:buSzPct val="100000"/>
              <a:buAutoNum type="arabicPeriod"/>
            </a:pPr>
            <a:r>
              <a:rPr lang="en" sz="2300"/>
              <a:t>Difficult, but, would try to give reading by Friday, because giving the first suggestion would require full implementation after which it would not be much of a task.</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8</a:t>
            </a:r>
            <a:endParaRPr/>
          </a:p>
          <a:p>
            <a:pPr indent="0" lvl="0" marL="0" rtl="0" algn="l">
              <a:spcBef>
                <a:spcPts val="0"/>
              </a:spcBef>
              <a:spcAft>
                <a:spcPts val="0"/>
              </a:spcAft>
              <a:buNone/>
            </a:pPr>
            <a:r>
              <a:rPr lang="en"/>
              <a:t>30 June 2023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258" name="Google Shape;25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Code explanation</a:t>
            </a:r>
            <a:endParaRPr/>
          </a:p>
          <a:p>
            <a:pPr indent="-317500" lvl="1" marL="914400" rtl="0" algn="l">
              <a:spcBef>
                <a:spcPts val="0"/>
              </a:spcBef>
              <a:spcAft>
                <a:spcPts val="0"/>
              </a:spcAft>
              <a:buSzPts val="1400"/>
              <a:buChar char="○"/>
            </a:pPr>
            <a:r>
              <a:rPr lang="en"/>
              <a:t>Discuss about the domain</a:t>
            </a:r>
            <a:endParaRPr/>
          </a:p>
          <a:p>
            <a:pPr indent="-317500" lvl="1" marL="914400" rtl="0" algn="l">
              <a:spcBef>
                <a:spcPts val="0"/>
              </a:spcBef>
              <a:spcAft>
                <a:spcPts val="0"/>
              </a:spcAft>
              <a:buSzPts val="1400"/>
              <a:buChar char="○"/>
            </a:pPr>
            <a:r>
              <a:rPr lang="en"/>
              <a:t>Initial </a:t>
            </a:r>
            <a:r>
              <a:rPr lang="en"/>
              <a:t>dataset</a:t>
            </a:r>
            <a:r>
              <a:rPr lang="en"/>
              <a:t> (Dry tape test)</a:t>
            </a:r>
            <a:endParaRPr/>
          </a:p>
          <a:p>
            <a:pPr indent="-317500" lvl="1" marL="914400" rtl="0" algn="l">
              <a:spcBef>
                <a:spcPts val="0"/>
              </a:spcBef>
              <a:spcAft>
                <a:spcPts val="0"/>
              </a:spcAft>
              <a:buSzPts val="1400"/>
              <a:buChar char="○"/>
            </a:pPr>
            <a:r>
              <a:rPr lang="en"/>
              <a:t>BO object explanation</a:t>
            </a:r>
            <a:endParaRPr/>
          </a:p>
          <a:p>
            <a:pPr indent="-317500" lvl="1" marL="914400" rtl="0" algn="l">
              <a:spcBef>
                <a:spcPts val="0"/>
              </a:spcBef>
              <a:spcAft>
                <a:spcPts val="0"/>
              </a:spcAft>
              <a:buSzPts val="1400"/>
              <a:buChar char="○"/>
            </a:pPr>
            <a:r>
              <a:rPr lang="en"/>
              <a:t>Show a demo, adding a new point and then rerunning </a:t>
            </a:r>
            <a:endParaRPr/>
          </a:p>
          <a:p>
            <a:pPr indent="-342900" lvl="0" marL="457200" rtl="0" algn="l">
              <a:spcBef>
                <a:spcPts val="0"/>
              </a:spcBef>
              <a:spcAft>
                <a:spcPts val="0"/>
              </a:spcAft>
              <a:buSzPts val="1800"/>
              <a:buChar char="●"/>
            </a:pPr>
            <a:r>
              <a:rPr lang="en"/>
              <a:t>The next suggested point is based on a different composite and we would be trying for a new PEEK composite now. </a:t>
            </a:r>
            <a:endParaRPr/>
          </a:p>
          <a:p>
            <a:pPr indent="-317500" lvl="1" marL="914400" rtl="0" algn="l">
              <a:spcBef>
                <a:spcPts val="0"/>
              </a:spcBef>
              <a:spcAft>
                <a:spcPts val="0"/>
              </a:spcAft>
              <a:buSzPts val="1400"/>
              <a:buChar char="○"/>
            </a:pPr>
            <a:r>
              <a:rPr lang="en"/>
              <a:t>Length and breadth of the new samples</a:t>
            </a:r>
            <a:endParaRPr/>
          </a:p>
          <a:p>
            <a:pPr indent="-317500" lvl="1" marL="914400" rtl="0" algn="l">
              <a:spcBef>
                <a:spcPts val="0"/>
              </a:spcBef>
              <a:spcAft>
                <a:spcPts val="0"/>
              </a:spcAft>
              <a:buSzPts val="1400"/>
              <a:buChar char="○"/>
            </a:pPr>
            <a:r>
              <a:rPr lang="en"/>
              <a:t>PEEK accelerated cure</a:t>
            </a:r>
            <a:endParaRPr/>
          </a:p>
          <a:p>
            <a:pPr indent="-317500" lvl="1" marL="914400" rtl="0" algn="l">
              <a:spcBef>
                <a:spcPts val="0"/>
              </a:spcBef>
              <a:spcAft>
                <a:spcPts val="0"/>
              </a:spcAft>
              <a:buSzPts val="1400"/>
              <a:buChar char="○"/>
            </a:pPr>
            <a:r>
              <a:rPr lang="en"/>
              <a:t>PEEK DoE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264" name="Google Shape;26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40534" lvl="0" marL="457200" rtl="0" algn="l">
              <a:spcBef>
                <a:spcPts val="0"/>
              </a:spcBef>
              <a:spcAft>
                <a:spcPts val="0"/>
              </a:spcAft>
              <a:buSzPct val="100000"/>
              <a:buChar char="●"/>
            </a:pPr>
            <a:r>
              <a:rPr lang="en" sz="2820"/>
              <a:t>Dry and wet tape test results for PEEK sample</a:t>
            </a:r>
            <a:endParaRPr sz="2820"/>
          </a:p>
          <a:p>
            <a:pPr indent="-340534" lvl="0" marL="457200" rtl="0" algn="l">
              <a:spcBef>
                <a:spcPts val="0"/>
              </a:spcBef>
              <a:spcAft>
                <a:spcPts val="0"/>
              </a:spcAft>
              <a:buSzPct val="100000"/>
              <a:buChar char="●"/>
            </a:pPr>
            <a:r>
              <a:rPr lang="en" sz="2820"/>
              <a:t>Improving on the implementation</a:t>
            </a:r>
            <a:endParaRPr sz="2820"/>
          </a:p>
          <a:p>
            <a:pPr indent="-324659" lvl="1" marL="914400" rtl="0" algn="l">
              <a:spcBef>
                <a:spcPts val="0"/>
              </a:spcBef>
              <a:spcAft>
                <a:spcPts val="0"/>
              </a:spcAft>
              <a:buSzPct val="100000"/>
              <a:buChar char="○"/>
            </a:pPr>
            <a:r>
              <a:rPr lang="en" sz="2420"/>
              <a:t>Stopping criteria </a:t>
            </a:r>
            <a:endParaRPr sz="2420"/>
          </a:p>
          <a:p>
            <a:pPr indent="-324659" lvl="1" marL="914400" rtl="0" algn="l">
              <a:spcBef>
                <a:spcPts val="0"/>
              </a:spcBef>
              <a:spcAft>
                <a:spcPts val="0"/>
              </a:spcAft>
              <a:buSzPct val="100000"/>
              <a:buChar char="○"/>
            </a:pPr>
            <a:r>
              <a:rPr lang="en" sz="2420"/>
              <a:t>Avoiding local minima</a:t>
            </a:r>
            <a:endParaRPr sz="2420"/>
          </a:p>
          <a:p>
            <a:pPr indent="-324659" lvl="1" marL="914400" rtl="0" algn="l">
              <a:spcBef>
                <a:spcPts val="0"/>
              </a:spcBef>
              <a:spcAft>
                <a:spcPts val="0"/>
              </a:spcAft>
              <a:buSzPct val="100000"/>
              <a:buChar char="○"/>
            </a:pPr>
            <a:r>
              <a:rPr lang="en" sz="2420"/>
              <a:t>Multiple re-runs and restarts</a:t>
            </a:r>
            <a:endParaRPr sz="2820"/>
          </a:p>
          <a:p>
            <a:pPr indent="-340534" lvl="0" marL="457200" rtl="0" algn="l">
              <a:spcBef>
                <a:spcPts val="0"/>
              </a:spcBef>
              <a:spcAft>
                <a:spcPts val="0"/>
              </a:spcAft>
              <a:buSzPct val="100000"/>
              <a:buChar char="●"/>
            </a:pPr>
            <a:r>
              <a:rPr lang="en" sz="2820"/>
              <a:t>Literature survey (place the reference not the link !!!!!!)</a:t>
            </a:r>
            <a:endParaRPr sz="2820"/>
          </a:p>
          <a:p>
            <a:pPr indent="-324659" lvl="1" marL="914400" rtl="0" algn="l">
              <a:spcBef>
                <a:spcPts val="0"/>
              </a:spcBef>
              <a:spcAft>
                <a:spcPts val="0"/>
              </a:spcAft>
              <a:buSzPct val="100000"/>
              <a:buChar char="○"/>
            </a:pPr>
            <a:r>
              <a:rPr lang="en" sz="2420"/>
              <a:t>NS paper</a:t>
            </a:r>
            <a:endParaRPr sz="2420"/>
          </a:p>
          <a:p>
            <a:pPr indent="-324659" lvl="1" marL="914400" rtl="0" algn="l">
              <a:spcBef>
                <a:spcPts val="0"/>
              </a:spcBef>
              <a:spcAft>
                <a:spcPts val="0"/>
              </a:spcAft>
              <a:buSzPct val="100000"/>
              <a:buChar char="○"/>
            </a:pPr>
            <a:r>
              <a:rPr lang="en" sz="2420"/>
              <a:t>Pharmaceutical paper</a:t>
            </a:r>
            <a:endParaRPr sz="2420"/>
          </a:p>
          <a:p>
            <a:pPr indent="-324659" lvl="1" marL="914400" rtl="0" algn="l">
              <a:spcBef>
                <a:spcPts val="0"/>
              </a:spcBef>
              <a:spcAft>
                <a:spcPts val="0"/>
              </a:spcAft>
              <a:buSzPct val="100000"/>
              <a:buChar char="○"/>
            </a:pPr>
            <a:r>
              <a:rPr lang="en" sz="2420"/>
              <a:t>Other papers (went through abstract only till now)</a:t>
            </a:r>
            <a:endParaRPr sz="2420"/>
          </a:p>
          <a:p>
            <a:pPr indent="-308784" lvl="2" marL="1371600" rtl="0" algn="l">
              <a:spcBef>
                <a:spcPts val="0"/>
              </a:spcBef>
              <a:spcAft>
                <a:spcPts val="0"/>
              </a:spcAft>
              <a:buSzPct val="100000"/>
              <a:buChar char="■"/>
            </a:pPr>
            <a:r>
              <a:rPr lang="en" sz="2020"/>
              <a:t>Li, C., Rubín de Celis Leal, D., Rana, S., Gupta, S., Sutti, A., Greenhill, S., ... &amp; Venkatesh, S. (2017). Rapid Bayesian optimisation for synthesis of short polymer fiber materials. </a:t>
            </a:r>
            <a:r>
              <a:rPr i="1" lang="en" sz="2020"/>
              <a:t>Scientific reports</a:t>
            </a:r>
            <a:r>
              <a:rPr lang="en" sz="2020"/>
              <a:t>, </a:t>
            </a:r>
            <a:r>
              <a:rPr i="1" lang="en" sz="2020"/>
              <a:t>7</a:t>
            </a:r>
            <a:r>
              <a:rPr lang="en" sz="2020"/>
              <a:t>(1), 1-10.</a:t>
            </a:r>
            <a:endParaRPr sz="2020"/>
          </a:p>
          <a:p>
            <a:pPr indent="-307975" lvl="2" marL="1371600" rtl="0" algn="l">
              <a:spcBef>
                <a:spcPts val="0"/>
              </a:spcBef>
              <a:spcAft>
                <a:spcPts val="0"/>
              </a:spcAft>
              <a:buSzPct val="100000"/>
              <a:buChar char="■"/>
            </a:pPr>
            <a:r>
              <a:rPr lang="en" sz="2000"/>
              <a:t>Kumar, P. V., &amp; Jin, Y. (2023). Bayesian Optimisation for Efficient Material Discovery: A Mini Review. </a:t>
            </a:r>
            <a:r>
              <a:rPr i="1" lang="en" sz="2000"/>
              <a:t>Nanoscale</a:t>
            </a:r>
            <a:r>
              <a:rPr lang="en" sz="2000"/>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explanation : Defining the domain</a:t>
            </a:r>
            <a:endParaRPr/>
          </a:p>
        </p:txBody>
      </p:sp>
      <p:sp>
        <p:nvSpPr>
          <p:cNvPr id="270" name="Google Shape;27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550"/>
              <a:t>Number of passes can take only integer values, we define it as a discrete variable that can take 25 discerete values i.e., the integers in the range 1 to 25</a:t>
            </a:r>
            <a:endParaRPr sz="1550"/>
          </a:p>
          <a:p>
            <a:pPr indent="0" lvl="0" marL="0" rtl="0" algn="l">
              <a:lnSpc>
                <a:spcPct val="135714"/>
              </a:lnSpc>
              <a:spcBef>
                <a:spcPts val="0"/>
              </a:spcBef>
              <a:spcAft>
                <a:spcPts val="0"/>
              </a:spcAft>
              <a:buNone/>
            </a:pPr>
            <a:r>
              <a:t/>
            </a:r>
            <a:endParaRPr sz="1550"/>
          </a:p>
          <a:p>
            <a:pPr indent="0" lvl="0" marL="0" rtl="0" algn="l">
              <a:lnSpc>
                <a:spcPct val="135714"/>
              </a:lnSpc>
              <a:spcBef>
                <a:spcPts val="0"/>
              </a:spcBef>
              <a:spcAft>
                <a:spcPts val="0"/>
              </a:spcAft>
              <a:buNone/>
            </a:pPr>
            <a:r>
              <a:rPr lang="en" sz="1550"/>
              <a:t>Similar to number of passes, the resolution we have available for speed (in mm/s) is 0.5, so we define this also as a discrete variable that can take 31 distinct values in the range 0.5 to 15.5varying at an interval of 0.5</a:t>
            </a:r>
            <a:endParaRPr sz="1550"/>
          </a:p>
          <a:p>
            <a:pPr indent="0" lvl="0" marL="0" rtl="0" algn="l">
              <a:lnSpc>
                <a:spcPct val="135714"/>
              </a:lnSpc>
              <a:spcBef>
                <a:spcPts val="0"/>
              </a:spcBef>
              <a:spcAft>
                <a:spcPts val="0"/>
              </a:spcAft>
              <a:buNone/>
            </a:pPr>
            <a:r>
              <a:t/>
            </a:r>
            <a:endParaRPr sz="1550"/>
          </a:p>
          <a:p>
            <a:pPr indent="0" lvl="0" marL="0" rtl="0" algn="l">
              <a:lnSpc>
                <a:spcPct val="135714"/>
              </a:lnSpc>
              <a:spcBef>
                <a:spcPts val="0"/>
              </a:spcBef>
              <a:spcAft>
                <a:spcPts val="0"/>
              </a:spcAft>
              <a:buNone/>
            </a:pPr>
            <a:r>
              <a:rPr lang="en" sz="1550"/>
              <a:t>SOD is also a discrete variable that takes two values: 6.5 and 13 (or we have the freedom, should I also increase the number of values for it)</a:t>
            </a:r>
            <a:endParaRPr sz="1550"/>
          </a:p>
          <a:p>
            <a:pPr indent="0" lvl="0" marL="0" rtl="0" algn="l">
              <a:spcBef>
                <a:spcPts val="0"/>
              </a:spcBef>
              <a:spcAft>
                <a:spcPts val="1200"/>
              </a:spcAft>
              <a:buNone/>
            </a:pPr>
            <a:r>
              <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explanation: BO object</a:t>
            </a:r>
            <a:endParaRPr/>
          </a:p>
        </p:txBody>
      </p:sp>
      <p:sp>
        <p:nvSpPr>
          <p:cNvPr id="276" name="Google Shape;27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2000"/>
              <a:t>bo_step = GPyOpt.methods.BayesianOptimization </a:t>
            </a:r>
            <a:endParaRPr sz="2000"/>
          </a:p>
          <a:p>
            <a:pPr indent="0" lvl="0" marL="0" rtl="0" algn="l">
              <a:lnSpc>
                <a:spcPct val="135714"/>
              </a:lnSpc>
              <a:spcBef>
                <a:spcPts val="0"/>
              </a:spcBef>
              <a:spcAft>
                <a:spcPts val="0"/>
              </a:spcAft>
              <a:buNone/>
            </a:pPr>
            <a:r>
              <a:rPr lang="en" sz="2000"/>
              <a:t>(f = None, domain = domain, model_type='GP',</a:t>
            </a:r>
            <a:endParaRPr sz="2000"/>
          </a:p>
          <a:p>
            <a:pPr indent="0" lvl="0" marL="0" rtl="0" algn="l">
              <a:lnSpc>
                <a:spcPct val="135714"/>
              </a:lnSpc>
              <a:spcBef>
                <a:spcPts val="0"/>
              </a:spcBef>
              <a:spcAft>
                <a:spcPts val="0"/>
              </a:spcAft>
              <a:buNone/>
            </a:pPr>
            <a:r>
              <a:rPr lang="en" sz="2000"/>
              <a:t>X = X_updating, Y = Y_updating, initial_design_numdata=12,</a:t>
            </a:r>
            <a:endParaRPr sz="2000"/>
          </a:p>
          <a:p>
            <a:pPr indent="0" lvl="0" marL="0" rtl="0" algn="l">
              <a:lnSpc>
                <a:spcPct val="135714"/>
              </a:lnSpc>
              <a:spcBef>
                <a:spcPts val="0"/>
              </a:spcBef>
              <a:spcAft>
                <a:spcPts val="0"/>
              </a:spcAft>
              <a:buNone/>
            </a:pPr>
            <a:r>
              <a:rPr lang="en" sz="2000"/>
              <a:t>acquisition_type='EI', exact_feval=False, maximize=True)</a:t>
            </a:r>
            <a:endParaRPr sz="2000"/>
          </a:p>
          <a:p>
            <a:pPr indent="0" lvl="0" marL="0" rtl="0" algn="l">
              <a:spcBef>
                <a:spcPts val="0"/>
              </a:spcBef>
              <a:spcAft>
                <a:spcPts val="0"/>
              </a:spcAft>
              <a:buNone/>
            </a:pPr>
            <a:r>
              <a:t/>
            </a:r>
            <a:endParaRPr sz="2000"/>
          </a:p>
          <a:p>
            <a:pPr indent="0" lvl="0" marL="0" rtl="0" algn="l">
              <a:spcBef>
                <a:spcPts val="1200"/>
              </a:spcBef>
              <a:spcAft>
                <a:spcPts val="0"/>
              </a:spcAft>
              <a:buNone/>
            </a:pPr>
            <a:r>
              <a:rPr lang="en" sz="2000"/>
              <a:t>We then use the method - bo_setp_suggest next location</a:t>
            </a:r>
            <a:endParaRPr sz="2000"/>
          </a:p>
          <a:p>
            <a:pPr indent="0" lvl="0" marL="0" rtl="0" algn="l">
              <a:spcBef>
                <a:spcPts val="1200"/>
              </a:spcBef>
              <a:spcAft>
                <a:spcPts val="1200"/>
              </a:spcAft>
              <a:buNone/>
            </a:pPr>
            <a:r>
              <a:rPr lang="en" sz="2000" u="sng">
                <a:solidFill>
                  <a:schemeClr val="hlink"/>
                </a:solidFill>
                <a:hlinkClick r:id="rId3"/>
              </a:rPr>
              <a:t>Demo</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sp>
        <p:nvSpPr>
          <p:cNvPr id="282" name="Google Shape;28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NS paper</a:t>
            </a:r>
            <a:endParaRPr/>
          </a:p>
          <a:p>
            <a:pPr indent="-317500" lvl="1" marL="914400" rtl="0" algn="l">
              <a:spcBef>
                <a:spcPts val="0"/>
              </a:spcBef>
              <a:spcAft>
                <a:spcPts val="0"/>
              </a:spcAft>
              <a:buSzPts val="1400"/>
              <a:buAutoNum type="alphaLcPeriod"/>
            </a:pPr>
            <a:r>
              <a:rPr lang="en"/>
              <a:t>Conform on how did we get the initial data?</a:t>
            </a:r>
            <a:endParaRPr/>
          </a:p>
          <a:p>
            <a:pPr indent="-317500" lvl="1" marL="914400" rtl="0" algn="l">
              <a:spcBef>
                <a:spcPts val="0"/>
              </a:spcBef>
              <a:spcAft>
                <a:spcPts val="0"/>
              </a:spcAft>
              <a:buSzPts val="1400"/>
              <a:buAutoNum type="alphaLcPeriod"/>
            </a:pPr>
            <a:r>
              <a:rPr lang="en"/>
              <a:t>Had an objective function</a:t>
            </a:r>
            <a:endParaRPr/>
          </a:p>
          <a:p>
            <a:pPr indent="-317500" lvl="1" marL="914400" rtl="0" algn="l">
              <a:spcBef>
                <a:spcPts val="0"/>
              </a:spcBef>
              <a:spcAft>
                <a:spcPts val="0"/>
              </a:spcAft>
              <a:buSzPts val="1400"/>
              <a:buAutoNum type="alphaLcPeriod"/>
            </a:pPr>
            <a:r>
              <a:rPr lang="en"/>
              <a:t>We stop when the error does not </a:t>
            </a:r>
            <a:r>
              <a:rPr lang="en"/>
              <a:t>decrease</a:t>
            </a:r>
            <a:r>
              <a:rPr lang="en"/>
              <a:t> anymore, how does that guarantee a global minima, did we have multiple re-runs and restarts. </a:t>
            </a:r>
            <a:endParaRPr/>
          </a:p>
          <a:p>
            <a:pPr indent="-342900" lvl="0" marL="457200" rtl="0" algn="l">
              <a:spcBef>
                <a:spcPts val="0"/>
              </a:spcBef>
              <a:spcAft>
                <a:spcPts val="0"/>
              </a:spcAft>
              <a:buSzPts val="1800"/>
              <a:buAutoNum type="arabicPeriod"/>
            </a:pPr>
            <a:r>
              <a:rPr lang="en"/>
              <a:t>Pharmaceutical Paper</a:t>
            </a:r>
            <a:endParaRPr/>
          </a:p>
          <a:p>
            <a:pPr indent="-317500" lvl="1" marL="914400" rtl="0" algn="l">
              <a:spcBef>
                <a:spcPts val="0"/>
              </a:spcBef>
              <a:spcAft>
                <a:spcPts val="0"/>
              </a:spcAft>
              <a:buSzPts val="1400"/>
              <a:buAutoNum type="alphaLcPeriod"/>
            </a:pPr>
            <a:r>
              <a:rPr lang="en"/>
              <a:t>Do a DoE for initial dataset (best if widely distributed in input space) and then BO to capture further interactions rather than carrying out more experiments.</a:t>
            </a:r>
            <a:endParaRPr/>
          </a:p>
          <a:p>
            <a:pPr indent="-317500" lvl="1" marL="914400" rtl="0" algn="l">
              <a:spcBef>
                <a:spcPts val="0"/>
              </a:spcBef>
              <a:spcAft>
                <a:spcPts val="0"/>
              </a:spcAft>
              <a:buSzPts val="1400"/>
              <a:buAutoNum type="alphaLcPeriod"/>
            </a:pPr>
            <a:r>
              <a:rPr lang="en"/>
              <a:t>Instead of GP they use Linear regression</a:t>
            </a:r>
            <a:endParaRPr/>
          </a:p>
          <a:p>
            <a:pPr indent="-317500" lvl="1" marL="914400" rtl="0" algn="l">
              <a:spcBef>
                <a:spcPts val="0"/>
              </a:spcBef>
              <a:spcAft>
                <a:spcPts val="0"/>
              </a:spcAft>
              <a:buSzPts val="1400"/>
              <a:buAutoNum type="alphaLcPeriod"/>
            </a:pPr>
            <a:r>
              <a:rPr lang="en"/>
              <a:t>They found PI performing best for their data</a:t>
            </a:r>
            <a:endParaRPr/>
          </a:p>
          <a:p>
            <a:pPr indent="-342900" lvl="0" marL="457200" rtl="0" algn="l">
              <a:spcBef>
                <a:spcPts val="0"/>
              </a:spcBef>
              <a:spcAft>
                <a:spcPts val="0"/>
              </a:spcAft>
              <a:buSzPts val="1800"/>
              <a:buAutoNum type="arabicPeriod"/>
            </a:pPr>
            <a:r>
              <a:rPr lang="en"/>
              <a:t>Rapid Bayesian optimisation for synthesis of short polymer fiber materials</a:t>
            </a:r>
            <a:endParaRPr/>
          </a:p>
          <a:p>
            <a:pPr indent="-317500" lvl="1" marL="914400" rtl="0" algn="l">
              <a:spcBef>
                <a:spcPts val="0"/>
              </a:spcBef>
              <a:spcAft>
                <a:spcPts val="0"/>
              </a:spcAft>
              <a:buSzPts val="1400"/>
              <a:buAutoNum type="alphaLcPeriod"/>
            </a:pPr>
            <a:r>
              <a:rPr lang="en"/>
              <a:t>EI </a:t>
            </a:r>
            <a:endParaRPr/>
          </a:p>
          <a:p>
            <a:pPr indent="-317500" lvl="1" marL="914400" rtl="0" algn="l">
              <a:spcBef>
                <a:spcPts val="0"/>
              </a:spcBef>
              <a:spcAft>
                <a:spcPts val="0"/>
              </a:spcAft>
              <a:buSzPts val="1400"/>
              <a:buAutoNum type="alphaLcPeriod"/>
            </a:pPr>
            <a:r>
              <a:rPr lang="en"/>
              <a:t>Multiple runs (each with 20 iterations) each with five starting points</a:t>
            </a:r>
            <a:endParaRPr/>
          </a:p>
          <a:p>
            <a:pPr indent="-317500" lvl="1" marL="914400" rtl="0" algn="l">
              <a:spcBef>
                <a:spcPts val="0"/>
              </a:spcBef>
              <a:spcAft>
                <a:spcPts val="0"/>
              </a:spcAft>
              <a:buSzPts val="1400"/>
              <a:buAutoNum type="alphaLcPeriod"/>
            </a:pPr>
            <a:r>
              <a:rPr lang="en"/>
              <a:t>They did not have a stopping criteria but they had a target and defined an score for how far were they from the target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Settling on BO?????????????????????</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I</a:t>
            </a:r>
            <a:r>
              <a:rPr lang="en" sz="2200"/>
              <a:t>f we have access to dataset and want to optimize some aspect of it, we can frame the problem as a surrogate modeling and optimization task. </a:t>
            </a:r>
            <a:endParaRPr sz="2200"/>
          </a:p>
          <a:p>
            <a:pPr indent="-368300" lvl="0" marL="457200" rtl="0" algn="l">
              <a:spcBef>
                <a:spcPts val="0"/>
              </a:spcBef>
              <a:spcAft>
                <a:spcPts val="0"/>
              </a:spcAft>
              <a:buSzPts val="2200"/>
              <a:buAutoNum type="arabicPeriod"/>
            </a:pPr>
            <a:r>
              <a:rPr lang="en" sz="2200"/>
              <a:t>But, some aspect? And in all the videos that I have seen till now the data dealt was 1-D.</a:t>
            </a:r>
            <a:endParaRPr sz="2200"/>
          </a:p>
          <a:p>
            <a:pPr indent="-368300" lvl="0" marL="457200" rtl="0" algn="l">
              <a:spcBef>
                <a:spcPts val="0"/>
              </a:spcBef>
              <a:spcAft>
                <a:spcPts val="0"/>
              </a:spcAft>
              <a:buSzPts val="2200"/>
              <a:buAutoNum type="arabicPeriod"/>
            </a:pPr>
            <a:r>
              <a:rPr lang="en" sz="2200"/>
              <a:t>So, </a:t>
            </a:r>
            <a:r>
              <a:rPr lang="en" sz="2200"/>
              <a:t>should</a:t>
            </a:r>
            <a:r>
              <a:rPr lang="en" sz="2200"/>
              <a:t> I apply BO for each of all the combinations possible? And </a:t>
            </a:r>
            <a:r>
              <a:rPr lang="en" sz="2200"/>
              <a:t>would</a:t>
            </a:r>
            <a:r>
              <a:rPr lang="en" sz="2200"/>
              <a:t> have to look up ways to combine the individual </a:t>
            </a:r>
            <a:r>
              <a:rPr lang="en" sz="2200"/>
              <a:t>results.</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type="title"/>
          </p:nvPr>
        </p:nvSpPr>
        <p:spPr>
          <a:xfrm>
            <a:off x="311700" y="445025"/>
            <a:ext cx="8520600" cy="98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Dry and wet tape test results for PEEK sample</a:t>
            </a:r>
            <a:endParaRPr/>
          </a:p>
        </p:txBody>
      </p:sp>
      <p:graphicFrame>
        <p:nvGraphicFramePr>
          <p:cNvPr id="288" name="Google Shape;288;p52"/>
          <p:cNvGraphicFramePr/>
          <p:nvPr/>
        </p:nvGraphicFramePr>
        <p:xfrm>
          <a:off x="1854075" y="1921075"/>
          <a:ext cx="3000000" cy="3000000"/>
        </p:xfrm>
        <a:graphic>
          <a:graphicData uri="http://schemas.openxmlformats.org/drawingml/2006/table">
            <a:tbl>
              <a:tblPr>
                <a:noFill/>
                <a:tableStyleId>{CC65B40B-131A-41F5-BAC2-0A8AACB33141}</a:tableStyleId>
              </a:tblPr>
              <a:tblGrid>
                <a:gridCol w="952500"/>
                <a:gridCol w="952500"/>
              </a:tblGrid>
              <a:tr h="712675">
                <a:tc>
                  <a:txBody>
                    <a:bodyPr/>
                    <a:lstStyle/>
                    <a:p>
                      <a:pPr indent="0" lvl="0" marL="0" rtl="0" algn="l">
                        <a:lnSpc>
                          <a:spcPct val="115000"/>
                        </a:lnSpc>
                        <a:spcBef>
                          <a:spcPts val="0"/>
                        </a:spcBef>
                        <a:spcAft>
                          <a:spcPts val="0"/>
                        </a:spcAft>
                        <a:buNone/>
                      </a:pPr>
                      <a:r>
                        <a:rPr lang="en" sz="1000"/>
                        <a:t>PEEK/Dry/Pristine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84.952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12675">
                <a:tc>
                  <a:txBody>
                    <a:bodyPr/>
                    <a:lstStyle/>
                    <a:p>
                      <a:pPr indent="0" lvl="0" marL="0" rtl="0" algn="l">
                        <a:lnSpc>
                          <a:spcPct val="115000"/>
                        </a:lnSpc>
                        <a:spcBef>
                          <a:spcPts val="0"/>
                        </a:spcBef>
                        <a:spcAft>
                          <a:spcPts val="0"/>
                        </a:spcAft>
                        <a:buNone/>
                      </a:pPr>
                      <a:r>
                        <a:rPr lang="en" sz="1000"/>
                        <a:t>PEEK/Dry/Plasma-treated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96.747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12675">
                <a:tc>
                  <a:txBody>
                    <a:bodyPr/>
                    <a:lstStyle/>
                    <a:p>
                      <a:pPr indent="0" lvl="0" marL="0" rtl="0" algn="l">
                        <a:lnSpc>
                          <a:spcPct val="115000"/>
                        </a:lnSpc>
                        <a:spcBef>
                          <a:spcPts val="0"/>
                        </a:spcBef>
                        <a:spcAft>
                          <a:spcPts val="0"/>
                        </a:spcAft>
                        <a:buNone/>
                      </a:pPr>
                      <a:r>
                        <a:rPr lang="en" sz="1000"/>
                        <a:t>PEEK/Wet/Pristine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26.528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12675">
                <a:tc>
                  <a:txBody>
                    <a:bodyPr/>
                    <a:lstStyle/>
                    <a:p>
                      <a:pPr indent="0" lvl="0" marL="0" rtl="0" algn="l">
                        <a:lnSpc>
                          <a:spcPct val="115000"/>
                        </a:lnSpc>
                        <a:spcBef>
                          <a:spcPts val="0"/>
                        </a:spcBef>
                        <a:spcAft>
                          <a:spcPts val="0"/>
                        </a:spcAft>
                        <a:buNone/>
                      </a:pPr>
                      <a:r>
                        <a:rPr lang="en" sz="1000"/>
                        <a:t>PEEK/Wet/Plasma-treated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99.07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89" name="Google Shape;289;p52"/>
          <p:cNvGraphicFramePr/>
          <p:nvPr/>
        </p:nvGraphicFramePr>
        <p:xfrm>
          <a:off x="1854075" y="1219550"/>
          <a:ext cx="3000000" cy="3000000"/>
        </p:xfrm>
        <a:graphic>
          <a:graphicData uri="http://schemas.openxmlformats.org/drawingml/2006/table">
            <a:tbl>
              <a:tblPr>
                <a:noFill/>
                <a:tableStyleId>{CC65B40B-131A-41F5-BAC2-0A8AACB33141}</a:tableStyleId>
              </a:tblPr>
              <a:tblGrid>
                <a:gridCol w="952500"/>
                <a:gridCol w="952500"/>
                <a:gridCol w="952500"/>
                <a:gridCol w="952500"/>
                <a:gridCol w="952500"/>
              </a:tblGrid>
              <a:tr h="476250">
                <a:tc>
                  <a:txBody>
                    <a:bodyPr/>
                    <a:lstStyle/>
                    <a:p>
                      <a:pPr indent="0" lvl="0" marL="0" rtl="0" algn="l">
                        <a:lnSpc>
                          <a:spcPct val="115000"/>
                        </a:lnSpc>
                        <a:spcBef>
                          <a:spcPts val="0"/>
                        </a:spcBef>
                        <a:spcAft>
                          <a:spcPts val="0"/>
                        </a:spcAft>
                        <a:buNone/>
                      </a:pPr>
                      <a:r>
                        <a:rPr lang="en" sz="1000"/>
                        <a:t>Parameters for plasma treatment</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Flow rate: 46L/min</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RPM:2800</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SOD: 13mm</a:t>
                      </a:r>
                      <a:endParaRPr sz="1000"/>
                    </a:p>
                  </a:txBody>
                  <a:tcPr marT="19050" marB="19050" marR="28575" marL="28575" anchor="b"/>
                </a:tc>
                <a:tc>
                  <a:txBody>
                    <a:bodyPr/>
                    <a:lstStyle/>
                    <a:p>
                      <a:pPr indent="0" lvl="0" marL="0" rtl="0" algn="l">
                        <a:lnSpc>
                          <a:spcPct val="115000"/>
                        </a:lnSpc>
                        <a:spcBef>
                          <a:spcPts val="0"/>
                        </a:spcBef>
                        <a:spcAft>
                          <a:spcPts val="0"/>
                        </a:spcAft>
                        <a:buNone/>
                      </a:pPr>
                      <a:r>
                        <a:rPr lang="en" sz="1000"/>
                        <a:t>Translating stage speed: 11.1mm/s</a:t>
                      </a:r>
                      <a:endParaRPr sz="1000"/>
                    </a:p>
                  </a:txBody>
                  <a:tcPr marT="19050" marB="19050" marR="28575" marL="28575" anchor="b"/>
                </a:tc>
              </a:tr>
            </a:tbl>
          </a:graphicData>
        </a:graphic>
      </p:graphicFrame>
      <p:pic>
        <p:nvPicPr>
          <p:cNvPr id="290" name="Google Shape;290;p52"/>
          <p:cNvPicPr preferRelativeResize="0"/>
          <p:nvPr/>
        </p:nvPicPr>
        <p:blipFill>
          <a:blip r:embed="rId3">
            <a:alphaModFix/>
          </a:blip>
          <a:stretch>
            <a:fillRect/>
          </a:stretch>
        </p:blipFill>
        <p:spPr>
          <a:xfrm>
            <a:off x="4404975" y="1921075"/>
            <a:ext cx="2314575" cy="2850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ahead</a:t>
            </a:r>
            <a:endParaRPr/>
          </a:p>
        </p:txBody>
      </p:sp>
      <p:sp>
        <p:nvSpPr>
          <p:cNvPr id="296" name="Google Shape;29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Search </a:t>
            </a:r>
            <a:r>
              <a:rPr lang="en"/>
              <a:t>literature</a:t>
            </a:r>
            <a:r>
              <a:rPr lang="en"/>
              <a:t> related to </a:t>
            </a:r>
            <a:endParaRPr/>
          </a:p>
          <a:p>
            <a:pPr indent="-304165" lvl="1" marL="914400" rtl="0" algn="l">
              <a:spcBef>
                <a:spcPts val="0"/>
              </a:spcBef>
              <a:spcAft>
                <a:spcPts val="0"/>
              </a:spcAft>
              <a:buSzPct val="100000"/>
              <a:buChar char="○"/>
            </a:pPr>
            <a:r>
              <a:rPr lang="en"/>
              <a:t>Stopping criteria </a:t>
            </a:r>
            <a:endParaRPr/>
          </a:p>
          <a:p>
            <a:pPr indent="-304165" lvl="1" marL="914400" rtl="0" algn="l">
              <a:spcBef>
                <a:spcPts val="0"/>
              </a:spcBef>
              <a:spcAft>
                <a:spcPts val="0"/>
              </a:spcAft>
              <a:buSzPct val="100000"/>
              <a:buChar char="○"/>
            </a:pPr>
            <a:r>
              <a:rPr lang="en"/>
              <a:t>More papers like “</a:t>
            </a:r>
            <a:r>
              <a:rPr lang="en"/>
              <a:t>Rapid Bayesian optimisation for synthesis of short polymer fiber materials</a:t>
            </a:r>
            <a:r>
              <a:rPr lang="en"/>
              <a:t>”</a:t>
            </a:r>
            <a:endParaRPr/>
          </a:p>
          <a:p>
            <a:pPr indent="-304164" lvl="2" marL="1371600" rtl="0" algn="l">
              <a:spcBef>
                <a:spcPts val="0"/>
              </a:spcBef>
              <a:spcAft>
                <a:spcPts val="0"/>
              </a:spcAft>
              <a:buSzPct val="100000"/>
              <a:buChar char="■"/>
            </a:pPr>
            <a:r>
              <a:rPr lang="en"/>
              <a:t>Start a sort of literature review for all these BO applications thats we </a:t>
            </a:r>
            <a:r>
              <a:rPr lang="en"/>
              <a:t>would</a:t>
            </a:r>
            <a:r>
              <a:rPr lang="en"/>
              <a:t> put in our paper</a:t>
            </a:r>
            <a:endParaRPr/>
          </a:p>
          <a:p>
            <a:pPr indent="-304165" lvl="1" marL="914400" rtl="0" algn="l">
              <a:spcBef>
                <a:spcPts val="0"/>
              </a:spcBef>
              <a:spcAft>
                <a:spcPts val="0"/>
              </a:spcAft>
              <a:buSzPct val="100000"/>
              <a:buChar char="○"/>
            </a:pPr>
            <a:r>
              <a:rPr lang="en"/>
              <a:t>GP kernels</a:t>
            </a:r>
            <a:endParaRPr/>
          </a:p>
          <a:p>
            <a:pPr indent="-325755" lvl="0" marL="457200" rtl="0" algn="l">
              <a:spcBef>
                <a:spcPts val="0"/>
              </a:spcBef>
              <a:spcAft>
                <a:spcPts val="0"/>
              </a:spcAft>
              <a:buSzPct val="100000"/>
              <a:buChar char="●"/>
            </a:pPr>
            <a:r>
              <a:rPr lang="en"/>
              <a:t>Look into the source code of GPy-opt</a:t>
            </a:r>
            <a:endParaRPr/>
          </a:p>
          <a:p>
            <a:pPr indent="-325755" lvl="0" marL="457200" rtl="0" algn="l">
              <a:spcBef>
                <a:spcPts val="0"/>
              </a:spcBef>
              <a:spcAft>
                <a:spcPts val="0"/>
              </a:spcAft>
              <a:buSzPct val="100000"/>
              <a:buChar char="●"/>
            </a:pPr>
            <a:r>
              <a:rPr lang="en"/>
              <a:t>Add some background info slides on gpyopt</a:t>
            </a:r>
            <a:endParaRPr/>
          </a:p>
          <a:p>
            <a:pPr indent="-325755" lvl="0" marL="457200" rtl="0" algn="l">
              <a:spcBef>
                <a:spcPts val="0"/>
              </a:spcBef>
              <a:spcAft>
                <a:spcPts val="0"/>
              </a:spcAft>
              <a:buSzPct val="100000"/>
              <a:buChar char="●"/>
            </a:pPr>
            <a:r>
              <a:rPr lang="en"/>
              <a:t>Try other prior methods</a:t>
            </a:r>
            <a:endParaRPr/>
          </a:p>
          <a:p>
            <a:pPr indent="-325755" lvl="0" marL="457200" rtl="0" algn="l">
              <a:spcBef>
                <a:spcPts val="0"/>
              </a:spcBef>
              <a:spcAft>
                <a:spcPts val="0"/>
              </a:spcAft>
              <a:buSzPct val="100000"/>
              <a:buChar char="●"/>
            </a:pPr>
            <a:r>
              <a:rPr lang="en"/>
              <a:t>Design a DoE for PEEK</a:t>
            </a:r>
            <a:endParaRPr/>
          </a:p>
          <a:p>
            <a:pPr indent="-325755" lvl="0" marL="457200" rtl="0" algn="l">
              <a:spcBef>
                <a:spcPts val="0"/>
              </a:spcBef>
              <a:spcAft>
                <a:spcPts val="0"/>
              </a:spcAft>
              <a:buSzPct val="100000"/>
              <a:buChar char="●"/>
            </a:pPr>
            <a:r>
              <a:rPr lang="en"/>
              <a:t>Look into </a:t>
            </a:r>
            <a:r>
              <a:rPr lang="en" u="sng">
                <a:solidFill>
                  <a:schemeClr val="accent5"/>
                </a:solidFill>
                <a:hlinkClick r:id="rId3">
                  <a:extLst>
                    <a:ext uri="{A12FA001-AC4F-418D-AE19-62706E023703}">
                      <ahyp:hlinkClr val="tx"/>
                    </a:ext>
                  </a:extLst>
                </a:hlinkClick>
              </a:rPr>
              <a:t>Active Learning</a:t>
            </a:r>
            <a:endParaRPr/>
          </a:p>
          <a:p>
            <a:pPr indent="-325755" lvl="0" marL="457200" rtl="0" algn="l">
              <a:spcBef>
                <a:spcPts val="0"/>
              </a:spcBef>
              <a:spcAft>
                <a:spcPts val="0"/>
              </a:spcAft>
              <a:buSzPct val="100000"/>
              <a:buChar char="●"/>
            </a:pPr>
            <a:r>
              <a:rPr lang="en"/>
              <a:t>Write down the sources of error that would affect our decision for f_eval</a:t>
            </a:r>
            <a:endParaRPr/>
          </a:p>
          <a:p>
            <a:pPr indent="-325755" lvl="0" marL="457200" rtl="0" algn="l">
              <a:spcBef>
                <a:spcPts val="0"/>
              </a:spcBef>
              <a:spcAft>
                <a:spcPts val="0"/>
              </a:spcAft>
              <a:buSzPct val="100000"/>
              <a:buChar char="●"/>
            </a:pPr>
            <a:r>
              <a:rPr lang="en"/>
              <a:t>Discussed the domain for the experiment:</a:t>
            </a:r>
            <a:endParaRPr/>
          </a:p>
          <a:p>
            <a:pPr indent="-287972" lvl="1" marL="914400" rtl="0" algn="l">
              <a:spcBef>
                <a:spcPts val="0"/>
              </a:spcBef>
              <a:spcAft>
                <a:spcPts val="0"/>
              </a:spcAft>
              <a:buClr>
                <a:srgbClr val="000000"/>
              </a:buClr>
              <a:buSzPct val="100000"/>
              <a:buFont typeface="Times New Roman"/>
              <a:buChar char="○"/>
            </a:pPr>
            <a:r>
              <a:rPr lang="en" sz="1100">
                <a:solidFill>
                  <a:srgbClr val="000000"/>
                </a:solidFill>
                <a:latin typeface="Times New Roman"/>
                <a:ea typeface="Times New Roman"/>
                <a:cs typeface="Times New Roman"/>
                <a:sym typeface="Times New Roman"/>
              </a:rPr>
              <a:t>SOD (4 - 15) with each step being 0.5</a:t>
            </a:r>
            <a:endParaRPr sz="1100">
              <a:solidFill>
                <a:srgbClr val="000000"/>
              </a:solidFill>
              <a:latin typeface="Times New Roman"/>
              <a:ea typeface="Times New Roman"/>
              <a:cs typeface="Times New Roman"/>
              <a:sym typeface="Times New Roman"/>
            </a:endParaRPr>
          </a:p>
          <a:p>
            <a:pPr indent="-287972" lvl="1" marL="914400" rtl="0" algn="l">
              <a:spcBef>
                <a:spcPts val="0"/>
              </a:spcBef>
              <a:spcAft>
                <a:spcPts val="0"/>
              </a:spcAft>
              <a:buClr>
                <a:srgbClr val="000000"/>
              </a:buClr>
              <a:buSzPct val="100000"/>
              <a:buFont typeface="Times New Roman"/>
              <a:buChar char="○"/>
            </a:pPr>
            <a:r>
              <a:rPr lang="en" sz="1100">
                <a:solidFill>
                  <a:srgbClr val="000000"/>
                </a:solidFill>
                <a:latin typeface="Times New Roman"/>
                <a:ea typeface="Times New Roman"/>
                <a:cs typeface="Times New Roman"/>
                <a:sym typeface="Times New Roman"/>
              </a:rPr>
              <a:t>Speed (0.5 - 15.5) with each step being 0.5</a:t>
            </a:r>
            <a:endParaRPr sz="1100">
              <a:solidFill>
                <a:srgbClr val="000000"/>
              </a:solidFill>
              <a:latin typeface="Times New Roman"/>
              <a:ea typeface="Times New Roman"/>
              <a:cs typeface="Times New Roman"/>
              <a:sym typeface="Times New Roman"/>
            </a:endParaRPr>
          </a:p>
          <a:p>
            <a:pPr indent="-287972" lvl="1" marL="914400" rtl="0" algn="l">
              <a:spcBef>
                <a:spcPts val="0"/>
              </a:spcBef>
              <a:spcAft>
                <a:spcPts val="0"/>
              </a:spcAft>
              <a:buClr>
                <a:srgbClr val="000000"/>
              </a:buClr>
              <a:buSzPct val="100000"/>
              <a:buFont typeface="Times New Roman"/>
              <a:buChar char="○"/>
            </a:pPr>
            <a:r>
              <a:rPr lang="en" sz="1100">
                <a:solidFill>
                  <a:srgbClr val="000000"/>
                </a:solidFill>
                <a:latin typeface="Times New Roman"/>
                <a:ea typeface="Times New Roman"/>
                <a:cs typeface="Times New Roman"/>
                <a:sym typeface="Times New Roman"/>
              </a:rPr>
              <a:t>#Passes (integers in the range 1 to 50)</a:t>
            </a:r>
            <a:endParaRPr sz="1100">
              <a:solidFill>
                <a:srgbClr val="000000"/>
              </a:solidFill>
              <a:latin typeface="Times New Roman"/>
              <a:ea typeface="Times New Roman"/>
              <a:cs typeface="Times New Roman"/>
              <a:sym typeface="Times New Roman"/>
            </a:endParaRPr>
          </a:p>
          <a:p>
            <a:pPr indent="-287972" lvl="1" marL="914400" rtl="0" algn="l">
              <a:spcBef>
                <a:spcPts val="0"/>
              </a:spcBef>
              <a:spcAft>
                <a:spcPts val="0"/>
              </a:spcAft>
              <a:buClr>
                <a:srgbClr val="000000"/>
              </a:buClr>
              <a:buSzPct val="100000"/>
              <a:buFont typeface="Times New Roman"/>
              <a:buChar char="○"/>
            </a:pPr>
            <a:r>
              <a:rPr lang="en" sz="1100">
                <a:solidFill>
                  <a:srgbClr val="000000"/>
                </a:solidFill>
                <a:latin typeface="Times New Roman"/>
                <a:ea typeface="Times New Roman"/>
                <a:cs typeface="Times New Roman"/>
                <a:sym typeface="Times New Roman"/>
              </a:rPr>
              <a:t>Flow rate (10-85)</a:t>
            </a:r>
            <a:endParaRPr sz="1100">
              <a:solidFill>
                <a:srgbClr val="000000"/>
              </a:solidFill>
              <a:latin typeface="Times New Roman"/>
              <a:ea typeface="Times New Roman"/>
              <a:cs typeface="Times New Roman"/>
              <a:sym typeface="Times New Roman"/>
            </a:endParaRPr>
          </a:p>
          <a:p>
            <a:pPr indent="-287972" lvl="1" marL="914400" rtl="0" algn="l">
              <a:spcBef>
                <a:spcPts val="0"/>
              </a:spcBef>
              <a:spcAft>
                <a:spcPts val="0"/>
              </a:spcAft>
              <a:buClr>
                <a:srgbClr val="000000"/>
              </a:buClr>
              <a:buSzPct val="100000"/>
              <a:buFont typeface="Times New Roman"/>
              <a:buChar char="○"/>
            </a:pPr>
            <a:r>
              <a:rPr lang="en" sz="1100">
                <a:solidFill>
                  <a:srgbClr val="000000"/>
                </a:solidFill>
                <a:latin typeface="Times New Roman"/>
                <a:ea typeface="Times New Roman"/>
                <a:cs typeface="Times New Roman"/>
                <a:sym typeface="Times New Roman"/>
              </a:rPr>
              <a:t>Nozzle rpm (1000-2800)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4"/>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9</a:t>
            </a:r>
            <a:endParaRPr/>
          </a:p>
          <a:p>
            <a:pPr indent="0" lvl="0" marL="0" rtl="0" algn="l">
              <a:spcBef>
                <a:spcPts val="0"/>
              </a:spcBef>
              <a:spcAft>
                <a:spcPts val="0"/>
              </a:spcAft>
              <a:buNone/>
            </a:pPr>
            <a:r>
              <a:rPr lang="en"/>
              <a:t>5 July 2023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307" name="Google Shape;30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Pending_X and Black_listed_X for ‘suggest next location’</a:t>
            </a:r>
            <a:endParaRPr/>
          </a:p>
          <a:p>
            <a:pPr indent="-342900" lvl="0" marL="457200" rtl="0" algn="l">
              <a:spcBef>
                <a:spcPts val="0"/>
              </a:spcBef>
              <a:spcAft>
                <a:spcPts val="0"/>
              </a:spcAft>
              <a:buSzPts val="1800"/>
              <a:buChar char="●"/>
            </a:pPr>
            <a:r>
              <a:rPr lang="en"/>
              <a:t>Talk about trying different kind of GPs and RF</a:t>
            </a:r>
            <a:endParaRPr/>
          </a:p>
          <a:p>
            <a:pPr indent="-342900" lvl="0" marL="457200" rtl="0" algn="l">
              <a:spcBef>
                <a:spcPts val="0"/>
              </a:spcBef>
              <a:spcAft>
                <a:spcPts val="0"/>
              </a:spcAft>
              <a:buSzPts val="1800"/>
              <a:buChar char="●"/>
            </a:pPr>
            <a:r>
              <a:rPr lang="en"/>
              <a:t>Conformed that acquisition function runs with epsilon = 0.01, something they </a:t>
            </a:r>
            <a:r>
              <a:rPr lang="en"/>
              <a:t>call</a:t>
            </a:r>
            <a:r>
              <a:rPr lang="en"/>
              <a:t> as jitter</a:t>
            </a:r>
            <a:endParaRPr/>
          </a:p>
          <a:p>
            <a:pPr indent="-317500" lvl="1" marL="914400" rtl="0" algn="l">
              <a:spcBef>
                <a:spcPts val="0"/>
              </a:spcBef>
              <a:spcAft>
                <a:spcPts val="0"/>
              </a:spcAft>
              <a:buSzPts val="1400"/>
              <a:buChar char="○"/>
            </a:pPr>
            <a:r>
              <a:rPr lang="en"/>
              <a:t>Tried to change it, but there was analytical_prediction True error </a:t>
            </a:r>
            <a:r>
              <a:rPr lang="en"/>
              <a:t>because</a:t>
            </a:r>
            <a:r>
              <a:rPr lang="en"/>
              <a:t> we do not have the the </a:t>
            </a:r>
            <a:r>
              <a:rPr lang="en"/>
              <a:t>objective</a:t>
            </a:r>
            <a:r>
              <a:rPr lang="en"/>
              <a:t> function</a:t>
            </a:r>
            <a:endParaRPr/>
          </a:p>
          <a:p>
            <a:pPr indent="-342900" lvl="0" marL="457200" rtl="0" algn="l">
              <a:spcBef>
                <a:spcPts val="0"/>
              </a:spcBef>
              <a:spcAft>
                <a:spcPts val="0"/>
              </a:spcAft>
              <a:buSzPts val="1800"/>
              <a:buChar char="●"/>
            </a:pPr>
            <a:r>
              <a:rPr lang="en"/>
              <a:t>Standard GP uses matern 5/2 kernel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6"/>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10</a:t>
            </a:r>
            <a:endParaRPr/>
          </a:p>
          <a:p>
            <a:pPr indent="0" lvl="0" marL="0" rtl="0" algn="l">
              <a:spcBef>
                <a:spcPts val="0"/>
              </a:spcBef>
              <a:spcAft>
                <a:spcPts val="0"/>
              </a:spcAft>
              <a:buNone/>
            </a:pPr>
            <a:r>
              <a:rPr lang="en"/>
              <a:t>7 July 2023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318" name="Google Shape;31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313381" lvl="0" marL="457200" rtl="0" algn="l">
              <a:spcBef>
                <a:spcPts val="0"/>
              </a:spcBef>
              <a:spcAft>
                <a:spcPts val="0"/>
              </a:spcAft>
              <a:buSzPct val="100000"/>
              <a:buChar char="●"/>
            </a:pPr>
            <a:r>
              <a:rPr lang="en" sz="2427"/>
              <a:t>Sources of Error (for f_eval to be set false)</a:t>
            </a:r>
            <a:endParaRPr sz="2427"/>
          </a:p>
          <a:p>
            <a:pPr indent="-299411" lvl="1" marL="914400" rtl="0" algn="l">
              <a:spcBef>
                <a:spcPts val="0"/>
              </a:spcBef>
              <a:spcAft>
                <a:spcPts val="0"/>
              </a:spcAft>
              <a:buSzPct val="100000"/>
              <a:buChar char="○"/>
            </a:pPr>
            <a:r>
              <a:rPr lang="en" sz="2027"/>
              <a:t>Human error in cropping the image</a:t>
            </a:r>
            <a:endParaRPr sz="2027"/>
          </a:p>
          <a:p>
            <a:pPr indent="-299411" lvl="1" marL="914400" rtl="0" algn="l">
              <a:spcBef>
                <a:spcPts val="0"/>
              </a:spcBef>
              <a:spcAft>
                <a:spcPts val="0"/>
              </a:spcAft>
              <a:buSzPct val="100000"/>
              <a:buChar char="○"/>
            </a:pPr>
            <a:r>
              <a:rPr lang="en" sz="2027"/>
              <a:t>How you pull the tape?</a:t>
            </a:r>
            <a:endParaRPr sz="2027"/>
          </a:p>
          <a:p>
            <a:pPr indent="-299411" lvl="1" marL="914400" rtl="0" algn="l">
              <a:spcBef>
                <a:spcPts val="0"/>
              </a:spcBef>
              <a:spcAft>
                <a:spcPts val="0"/>
              </a:spcAft>
              <a:buSzPct val="100000"/>
              <a:buChar char="○"/>
            </a:pPr>
            <a:r>
              <a:rPr lang="en" sz="2027"/>
              <a:t>How did we wrap the samples?</a:t>
            </a:r>
            <a:endParaRPr sz="2027"/>
          </a:p>
          <a:p>
            <a:pPr indent="-299411" lvl="1" marL="914400" rtl="0" algn="l">
              <a:spcBef>
                <a:spcPts val="0"/>
              </a:spcBef>
              <a:spcAft>
                <a:spcPts val="0"/>
              </a:spcAft>
              <a:buSzPct val="100000"/>
              <a:buChar char="○"/>
            </a:pPr>
            <a:r>
              <a:rPr lang="en" sz="2027"/>
              <a:t>Performance of spray guns?</a:t>
            </a:r>
            <a:endParaRPr sz="2027"/>
          </a:p>
          <a:p>
            <a:pPr indent="-299411" lvl="1" marL="914400" rtl="0" algn="l">
              <a:spcBef>
                <a:spcPts val="0"/>
              </a:spcBef>
              <a:spcAft>
                <a:spcPts val="0"/>
              </a:spcAft>
              <a:buSzPct val="100000"/>
              <a:buChar char="○"/>
            </a:pPr>
            <a:r>
              <a:rPr lang="en" sz="2027"/>
              <a:t>Time duration between the treated sample and painting</a:t>
            </a:r>
            <a:endParaRPr sz="2027"/>
          </a:p>
          <a:p>
            <a:pPr indent="-313381" lvl="0" marL="457200" rtl="0" algn="l">
              <a:spcBef>
                <a:spcPts val="0"/>
              </a:spcBef>
              <a:spcAft>
                <a:spcPts val="0"/>
              </a:spcAft>
              <a:buSzPct val="100000"/>
              <a:buChar char="●"/>
            </a:pPr>
            <a:r>
              <a:rPr lang="en" sz="2427"/>
              <a:t>Background information/slides on Gpy-opt</a:t>
            </a:r>
            <a:endParaRPr sz="2427"/>
          </a:p>
          <a:p>
            <a:pPr indent="-313381" lvl="0" marL="457200" rtl="0" algn="l">
              <a:spcBef>
                <a:spcPts val="0"/>
              </a:spcBef>
              <a:spcAft>
                <a:spcPts val="0"/>
              </a:spcAft>
              <a:buSzPct val="100000"/>
              <a:buChar char="●"/>
            </a:pPr>
            <a:r>
              <a:rPr lang="en" sz="2427"/>
              <a:t>DoE for PEEK</a:t>
            </a:r>
            <a:endParaRPr sz="2427"/>
          </a:p>
          <a:p>
            <a:pPr indent="-299411" lvl="1" marL="914400" rtl="0" algn="l">
              <a:spcBef>
                <a:spcPts val="0"/>
              </a:spcBef>
              <a:spcAft>
                <a:spcPts val="0"/>
              </a:spcAft>
              <a:buSzPct val="100000"/>
              <a:buChar char="○"/>
            </a:pPr>
            <a:r>
              <a:rPr lang="en" sz="2027"/>
              <a:t>Full factorial  (is impossible)</a:t>
            </a:r>
            <a:endParaRPr sz="2027"/>
          </a:p>
          <a:p>
            <a:pPr indent="-299411" lvl="1" marL="914400" rtl="0" algn="l">
              <a:spcBef>
                <a:spcPts val="0"/>
              </a:spcBef>
              <a:spcAft>
                <a:spcPts val="0"/>
              </a:spcAft>
              <a:buSzPct val="100000"/>
              <a:buChar char="○"/>
            </a:pPr>
            <a:r>
              <a:rPr lang="en" sz="2027"/>
              <a:t>Half Factorial </a:t>
            </a:r>
            <a:endParaRPr sz="2027"/>
          </a:p>
          <a:p>
            <a:pPr indent="-299411" lvl="1" marL="914400" rtl="0" algn="l">
              <a:spcBef>
                <a:spcPts val="0"/>
              </a:spcBef>
              <a:spcAft>
                <a:spcPts val="0"/>
              </a:spcAft>
              <a:buSzPct val="100000"/>
              <a:buChar char="○"/>
            </a:pPr>
            <a:r>
              <a:rPr lang="en" sz="2027" u="sng">
                <a:solidFill>
                  <a:schemeClr val="hlink"/>
                </a:solidFill>
                <a:hlinkClick r:id="rId3"/>
              </a:rPr>
              <a:t>Taguchi</a:t>
            </a:r>
            <a:r>
              <a:rPr lang="en" sz="2027"/>
              <a:t> </a:t>
            </a:r>
            <a:endParaRPr sz="2027"/>
          </a:p>
          <a:p>
            <a:pPr indent="-299411" lvl="1" marL="914400" rtl="0" algn="l">
              <a:spcBef>
                <a:spcPts val="0"/>
              </a:spcBef>
              <a:spcAft>
                <a:spcPts val="0"/>
              </a:spcAft>
              <a:buSzPct val="100000"/>
              <a:buChar char="○"/>
            </a:pPr>
            <a:r>
              <a:rPr lang="en" sz="2027" u="sng">
                <a:solidFill>
                  <a:schemeClr val="hlink"/>
                </a:solidFill>
                <a:hlinkClick r:id="rId4"/>
              </a:rPr>
              <a:t>CCD</a:t>
            </a:r>
            <a:endParaRPr sz="2027"/>
          </a:p>
          <a:p>
            <a:pPr indent="-313381" lvl="0" marL="457200" rtl="0" algn="l">
              <a:spcBef>
                <a:spcPts val="0"/>
              </a:spcBef>
              <a:spcAft>
                <a:spcPts val="0"/>
              </a:spcAft>
              <a:buSzPct val="100000"/>
              <a:buChar char="●"/>
            </a:pPr>
            <a:r>
              <a:rPr lang="en" sz="2427"/>
              <a:t>Begin intern report? (Do I need to give a short report for the first point suggested or I can include that in the final report because this is the deliverable we will be claiming from our internship)</a:t>
            </a:r>
            <a:endParaRPr sz="2427"/>
          </a:p>
          <a:p>
            <a:pPr indent="-299411" lvl="1" marL="914400" rtl="0" algn="l">
              <a:spcBef>
                <a:spcPts val="0"/>
              </a:spcBef>
              <a:spcAft>
                <a:spcPts val="0"/>
              </a:spcAft>
              <a:buSzPct val="100000"/>
              <a:buChar char="○"/>
            </a:pPr>
            <a:r>
              <a:rPr lang="en" sz="2027"/>
              <a:t>Sections (Structure of report)</a:t>
            </a:r>
            <a:endParaRPr sz="2027"/>
          </a:p>
          <a:p>
            <a:pPr indent="-299411" lvl="1" marL="914400" rtl="0" algn="l">
              <a:spcBef>
                <a:spcPts val="0"/>
              </a:spcBef>
              <a:spcAft>
                <a:spcPts val="0"/>
              </a:spcAft>
              <a:buSzPct val="100000"/>
              <a:buChar char="○"/>
            </a:pPr>
            <a:r>
              <a:rPr lang="en" sz="2027"/>
              <a:t>Which section requires how much detail?</a:t>
            </a:r>
            <a:endParaRPr sz="2027"/>
          </a:p>
          <a:p>
            <a:pPr indent="-299411" lvl="1" marL="914400" rtl="0" algn="l">
              <a:spcBef>
                <a:spcPts val="0"/>
              </a:spcBef>
              <a:spcAft>
                <a:spcPts val="0"/>
              </a:spcAft>
              <a:buSzPct val="100000"/>
              <a:buChar char="○"/>
            </a:pPr>
            <a:r>
              <a:rPr lang="en" sz="2027"/>
              <a:t>Contents</a:t>
            </a:r>
            <a:endParaRPr sz="2027"/>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324" name="Google Shape;32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Discuss </a:t>
            </a:r>
            <a:r>
              <a:rPr lang="en"/>
              <a:t>evaluation</a:t>
            </a:r>
            <a:r>
              <a:rPr lang="en"/>
              <a:t> form</a:t>
            </a:r>
            <a:endParaRPr/>
          </a:p>
          <a:p>
            <a:pPr indent="-317500" lvl="1" marL="914400" rtl="0" algn="l">
              <a:spcBef>
                <a:spcPts val="0"/>
              </a:spcBef>
              <a:spcAft>
                <a:spcPts val="0"/>
              </a:spcAft>
              <a:buSzPts val="1400"/>
              <a:buChar char="○"/>
            </a:pPr>
            <a:r>
              <a:rPr lang="en"/>
              <a:t>List parts of the chronology or syllabus of training or tasks that the intern performed during this period.</a:t>
            </a:r>
            <a:endParaRPr/>
          </a:p>
          <a:p>
            <a:pPr indent="-317500" lvl="2" marL="1371600" rtl="0" algn="l">
              <a:spcBef>
                <a:spcPts val="0"/>
              </a:spcBef>
              <a:spcAft>
                <a:spcPts val="0"/>
              </a:spcAft>
              <a:buSzPts val="1400"/>
              <a:buChar char="■"/>
            </a:pPr>
            <a:r>
              <a:rPr lang="en"/>
              <a:t>Preparing pre-requisites on BO</a:t>
            </a:r>
            <a:endParaRPr/>
          </a:p>
          <a:p>
            <a:pPr indent="-317500" lvl="2" marL="1371600" rtl="0" algn="l">
              <a:spcBef>
                <a:spcPts val="0"/>
              </a:spcBef>
              <a:spcAft>
                <a:spcPts val="0"/>
              </a:spcAft>
              <a:buSzPts val="1400"/>
              <a:buChar char="■"/>
            </a:pPr>
            <a:r>
              <a:rPr lang="en"/>
              <a:t>Literature survey abot existing BO applications</a:t>
            </a:r>
            <a:endParaRPr/>
          </a:p>
          <a:p>
            <a:pPr indent="-317500" lvl="2" marL="1371600" rtl="0" algn="l">
              <a:spcBef>
                <a:spcPts val="0"/>
              </a:spcBef>
              <a:spcAft>
                <a:spcPts val="0"/>
              </a:spcAft>
              <a:buSzPts val="1400"/>
              <a:buChar char="■"/>
            </a:pPr>
            <a:r>
              <a:rPr lang="en"/>
              <a:t>Gain knowledge about DoE</a:t>
            </a:r>
            <a:endParaRPr/>
          </a:p>
          <a:p>
            <a:pPr indent="-317500" lvl="2" marL="1371600" rtl="0" algn="l">
              <a:spcBef>
                <a:spcPts val="0"/>
              </a:spcBef>
              <a:spcAft>
                <a:spcPts val="0"/>
              </a:spcAft>
              <a:buSzPts val="1400"/>
              <a:buChar char="■"/>
            </a:pPr>
            <a:r>
              <a:rPr lang="en"/>
              <a:t>DoE for </a:t>
            </a:r>
            <a:r>
              <a:rPr lang="en"/>
              <a:t>thermoplastic</a:t>
            </a:r>
            <a:endParaRPr/>
          </a:p>
          <a:p>
            <a:pPr indent="-317500" lvl="2" marL="1371600" rtl="0" algn="l">
              <a:spcBef>
                <a:spcPts val="0"/>
              </a:spcBef>
              <a:spcAft>
                <a:spcPts val="0"/>
              </a:spcAft>
              <a:buSzPts val="1400"/>
              <a:buChar char="■"/>
            </a:pPr>
            <a:r>
              <a:rPr lang="en"/>
              <a:t>1-D BO implementation</a:t>
            </a:r>
            <a:endParaRPr/>
          </a:p>
          <a:p>
            <a:pPr indent="-317500" lvl="2" marL="1371600" rtl="0" algn="l">
              <a:spcBef>
                <a:spcPts val="0"/>
              </a:spcBef>
              <a:spcAft>
                <a:spcPts val="0"/>
              </a:spcAft>
              <a:buSzPts val="1400"/>
              <a:buChar char="■"/>
            </a:pPr>
            <a:r>
              <a:rPr lang="en"/>
              <a:t>BO implementation to our problem</a:t>
            </a:r>
            <a:endParaRPr/>
          </a:p>
          <a:p>
            <a:pPr indent="-317500" lvl="2" marL="1371600" rtl="0" algn="l">
              <a:spcBef>
                <a:spcPts val="0"/>
              </a:spcBef>
              <a:spcAft>
                <a:spcPts val="0"/>
              </a:spcAft>
              <a:buSzPts val="1400"/>
              <a:buChar char="■"/>
            </a:pPr>
            <a:r>
              <a:rPr lang="en"/>
              <a:t>DoE for PEEK</a:t>
            </a:r>
            <a:endParaRPr/>
          </a:p>
          <a:p>
            <a:pPr indent="-317500" lvl="2" marL="1371600" rtl="0" algn="l">
              <a:spcBef>
                <a:spcPts val="0"/>
              </a:spcBef>
              <a:spcAft>
                <a:spcPts val="0"/>
              </a:spcAft>
              <a:buSzPts val="1400"/>
              <a:buChar char="■"/>
            </a:pPr>
            <a:r>
              <a:rPr lang="en"/>
              <a:t>Understanding of the python libraries implementing BO</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330" name="Google Shape;33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Discuss evaluation form</a:t>
            </a:r>
            <a:endParaRPr/>
          </a:p>
          <a:p>
            <a:pPr indent="-317500" lvl="1" marL="914400" rtl="0" algn="l">
              <a:spcBef>
                <a:spcPts val="0"/>
              </a:spcBef>
              <a:spcAft>
                <a:spcPts val="0"/>
              </a:spcAft>
              <a:buSzPts val="1400"/>
              <a:buChar char="○"/>
            </a:pPr>
            <a:r>
              <a:rPr lang="en"/>
              <a:t>Evaluate the intern’s progress on the specific objectives of this work-based learning experience, including skills that have been developed.</a:t>
            </a:r>
            <a:endParaRPr/>
          </a:p>
          <a:p>
            <a:pPr indent="-317500" lvl="2" marL="1371600" rtl="0" algn="l">
              <a:spcBef>
                <a:spcPts val="0"/>
              </a:spcBef>
              <a:spcAft>
                <a:spcPts val="0"/>
              </a:spcAft>
              <a:buSzPts val="1400"/>
              <a:buChar char="■"/>
            </a:pPr>
            <a:r>
              <a:rPr lang="en"/>
              <a:t>Should I just rate the things written in above answer?</a:t>
            </a:r>
            <a:endParaRPr/>
          </a:p>
          <a:p>
            <a:pPr indent="-317500" lvl="1" marL="914400" rtl="0" algn="l">
              <a:spcBef>
                <a:spcPts val="0"/>
              </a:spcBef>
              <a:spcAft>
                <a:spcPts val="0"/>
              </a:spcAft>
              <a:buSzPts val="1400"/>
              <a:buChar char="○"/>
            </a:pPr>
            <a:r>
              <a:rPr lang="en"/>
              <a:t>What types of cultural activities did the intern participate in?</a:t>
            </a:r>
            <a:endParaRPr/>
          </a:p>
          <a:p>
            <a:pPr indent="-317500" lvl="2" marL="1371600" rtl="0" algn="l">
              <a:spcBef>
                <a:spcPts val="0"/>
              </a:spcBef>
              <a:spcAft>
                <a:spcPts val="0"/>
              </a:spcAft>
              <a:buSzPts val="1400"/>
              <a:buChar char="■"/>
            </a:pPr>
            <a:r>
              <a:rPr lang="en"/>
              <a:t>FIUTS wednesday lunch</a:t>
            </a:r>
            <a:endParaRPr/>
          </a:p>
          <a:p>
            <a:pPr indent="-317500" lvl="2" marL="1371600" rtl="0" algn="l">
              <a:spcBef>
                <a:spcPts val="0"/>
              </a:spcBef>
              <a:spcAft>
                <a:spcPts val="0"/>
              </a:spcAft>
              <a:buSzPts val="1400"/>
              <a:buChar char="■"/>
            </a:pPr>
            <a:r>
              <a:rPr lang="en"/>
              <a:t>4th July Gasworks park</a:t>
            </a:r>
            <a:endParaRPr/>
          </a:p>
          <a:p>
            <a:pPr indent="-317500" lvl="1" marL="914400" rtl="0" algn="l">
              <a:spcBef>
                <a:spcPts val="0"/>
              </a:spcBef>
              <a:spcAft>
                <a:spcPts val="0"/>
              </a:spcAft>
              <a:buSzPts val="1400"/>
              <a:buChar char="○"/>
            </a:pPr>
            <a:r>
              <a:rPr lang="en"/>
              <a:t>Intern response (Optional)?</a:t>
            </a:r>
            <a:endParaRPr/>
          </a:p>
          <a:p>
            <a:pPr indent="-317500" lvl="1" marL="914400" rtl="0" algn="l">
              <a:spcBef>
                <a:spcPts val="0"/>
              </a:spcBef>
              <a:spcAft>
                <a:spcPts val="0"/>
              </a:spcAft>
              <a:buSzPts val="1400"/>
              <a:buChar char="○"/>
            </a:pPr>
            <a:r>
              <a:rPr lang="en"/>
              <a:t>Number of hours?</a:t>
            </a:r>
            <a:endParaRPr/>
          </a:p>
          <a:p>
            <a:pPr indent="-317500" lvl="1" marL="914400" rtl="0" algn="l">
              <a:spcBef>
                <a:spcPts val="0"/>
              </a:spcBef>
              <a:spcAft>
                <a:spcPts val="0"/>
              </a:spcAft>
              <a:buSzPts val="1400"/>
              <a:buChar char="○"/>
            </a:pPr>
            <a:r>
              <a:rPr lang="en"/>
              <a:t>Do we also need to send Mid term evaluation? Wasn’t asked anytime before and isn’t compulsory?</a:t>
            </a:r>
            <a:endParaRPr/>
          </a:p>
          <a:p>
            <a:pPr indent="-342900" lvl="0" marL="457200" rtl="0" algn="l">
              <a:spcBef>
                <a:spcPts val="0"/>
              </a:spcBef>
              <a:spcAft>
                <a:spcPts val="0"/>
              </a:spcAft>
              <a:buSzPts val="1800"/>
              <a:buChar char="●"/>
            </a:pPr>
            <a:r>
              <a:rPr lang="en"/>
              <a:t>Thing you were telling about Biochem..continued from last meeting?</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Gpy-opt</a:t>
            </a:r>
            <a:endParaRPr/>
          </a:p>
        </p:txBody>
      </p:sp>
      <p:sp>
        <p:nvSpPr>
          <p:cNvPr id="336" name="Google Shape;336;p60"/>
          <p:cNvSpPr txBox="1"/>
          <p:nvPr>
            <p:ph idx="1" type="body"/>
          </p:nvPr>
        </p:nvSpPr>
        <p:spPr>
          <a:xfrm>
            <a:off x="3879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AutoNum type="arabicPeriod"/>
            </a:pPr>
            <a:r>
              <a:rPr lang="en" sz="1850">
                <a:highlight>
                  <a:srgbClr val="FFFFFF"/>
                </a:highlight>
              </a:rPr>
              <a:t>GPyOpt is a Python open-source library for Bayesian Optimization developed at the </a:t>
            </a:r>
            <a:r>
              <a:rPr lang="en" sz="1850">
                <a:uFill>
                  <a:noFill/>
                </a:uFill>
                <a:hlinkClick r:id="rId3"/>
              </a:rPr>
              <a:t>University of Sheffield</a:t>
            </a:r>
            <a:r>
              <a:rPr lang="en" sz="1850">
                <a:highlight>
                  <a:srgbClr val="FFFFFF"/>
                </a:highlight>
              </a:rPr>
              <a:t>.</a:t>
            </a:r>
            <a:endParaRPr sz="1850">
              <a:highlight>
                <a:srgbClr val="FFFFFF"/>
              </a:highlight>
            </a:endParaRPr>
          </a:p>
          <a:p>
            <a:pPr indent="-346075" lvl="0" marL="457200" rtl="0" algn="l">
              <a:spcBef>
                <a:spcPts val="0"/>
              </a:spcBef>
              <a:spcAft>
                <a:spcPts val="0"/>
              </a:spcAft>
              <a:buSzPts val="1850"/>
              <a:buAutoNum type="arabicPeriod"/>
            </a:pPr>
            <a:r>
              <a:rPr lang="en" sz="1850">
                <a:highlight>
                  <a:srgbClr val="FFFFFF"/>
                </a:highlight>
              </a:rPr>
              <a:t>Mainly used for:</a:t>
            </a:r>
            <a:endParaRPr sz="1850">
              <a:highlight>
                <a:srgbClr val="FFFFFF"/>
              </a:highlight>
            </a:endParaRPr>
          </a:p>
          <a:p>
            <a:pPr indent="-346075" lvl="1" marL="914400" rtl="0" algn="l">
              <a:spcBef>
                <a:spcPts val="0"/>
              </a:spcBef>
              <a:spcAft>
                <a:spcPts val="0"/>
              </a:spcAft>
              <a:buSzPts val="1850"/>
              <a:buAutoNum type="alphaLcPeriod"/>
            </a:pPr>
            <a:r>
              <a:rPr lang="en" sz="1850">
                <a:highlight>
                  <a:srgbClr val="FFFFFF"/>
                </a:highlight>
              </a:rPr>
              <a:t>Tuning ML algorithms </a:t>
            </a:r>
            <a:endParaRPr sz="1850">
              <a:highlight>
                <a:srgbClr val="FFFFFF"/>
              </a:highlight>
            </a:endParaRPr>
          </a:p>
          <a:p>
            <a:pPr indent="-346075" lvl="1" marL="914400" rtl="0" algn="l">
              <a:spcBef>
                <a:spcPts val="0"/>
              </a:spcBef>
              <a:spcAft>
                <a:spcPts val="0"/>
              </a:spcAft>
              <a:buSzPts val="1850"/>
              <a:buAutoNum type="alphaLcPeriod"/>
            </a:pPr>
            <a:r>
              <a:rPr lang="en" sz="1850">
                <a:highlight>
                  <a:srgbClr val="FFFFFF"/>
                </a:highlight>
              </a:rPr>
              <a:t>Designing wet lab experiments</a:t>
            </a:r>
            <a:endParaRPr sz="1850">
              <a:highlight>
                <a:srgbClr val="FFFFFF"/>
              </a:highlight>
            </a:endParaRPr>
          </a:p>
          <a:p>
            <a:pPr indent="-314325" lvl="0" marL="457200" rtl="0" algn="l">
              <a:spcBef>
                <a:spcPts val="0"/>
              </a:spcBef>
              <a:spcAft>
                <a:spcPts val="0"/>
              </a:spcAft>
              <a:buSzPts val="1350"/>
              <a:buAutoNum type="arabicPeriod"/>
            </a:pPr>
            <a:r>
              <a:rPr lang="en" sz="1850">
                <a:highlight>
                  <a:srgbClr val="FFFFFF"/>
                </a:highlight>
              </a:rPr>
              <a:t>Based Gaussian Processes modelling GPy </a:t>
            </a:r>
            <a:r>
              <a:rPr lang="en" sz="1850">
                <a:highlight>
                  <a:srgbClr val="FFFFFF"/>
                </a:highlight>
              </a:rPr>
              <a:t>library which is known to be a stable library</a:t>
            </a:r>
            <a:r>
              <a:rPr lang="en" sz="1350">
                <a:highlight>
                  <a:srgbClr val="FFFFFF"/>
                </a:highlight>
              </a:rPr>
              <a:t>.</a:t>
            </a:r>
            <a:endParaRPr sz="1350">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Gpy-opt</a:t>
            </a:r>
            <a:endParaRPr/>
          </a:p>
        </p:txBody>
      </p:sp>
      <p:sp>
        <p:nvSpPr>
          <p:cNvPr id="342" name="Google Shape;34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sz="2100"/>
              <a:t>Library has </a:t>
            </a:r>
            <a:r>
              <a:rPr lang="en" sz="2100"/>
              <a:t>received</a:t>
            </a:r>
            <a:r>
              <a:rPr lang="en" sz="2100"/>
              <a:t> 17 citations since it was published in 2016. These include applications in:</a:t>
            </a:r>
            <a:endParaRPr sz="2100"/>
          </a:p>
          <a:p>
            <a:pPr indent="-336550" lvl="1" marL="914400" rtl="0" algn="l">
              <a:spcBef>
                <a:spcPts val="0"/>
              </a:spcBef>
              <a:spcAft>
                <a:spcPts val="0"/>
              </a:spcAft>
              <a:buSzPts val="1700"/>
              <a:buAutoNum type="alphaLcPeriod"/>
            </a:pPr>
            <a:r>
              <a:rPr lang="en" sz="1700" u="sng">
                <a:solidFill>
                  <a:schemeClr val="hlink"/>
                </a:solidFill>
                <a:hlinkClick r:id="rId3"/>
              </a:rPr>
              <a:t>Physical Chemistry</a:t>
            </a:r>
            <a:r>
              <a:rPr lang="en" sz="1700"/>
              <a:t> [Chan et. al, 2020]</a:t>
            </a:r>
            <a:endParaRPr sz="1700"/>
          </a:p>
          <a:p>
            <a:pPr indent="-336550" lvl="1" marL="914400" rtl="0" algn="l">
              <a:spcBef>
                <a:spcPts val="0"/>
              </a:spcBef>
              <a:spcAft>
                <a:spcPts val="0"/>
              </a:spcAft>
              <a:buSzPts val="1700"/>
              <a:buAutoNum type="alphaLcPeriod"/>
            </a:pPr>
            <a:r>
              <a:rPr lang="en" sz="1700" u="sng">
                <a:solidFill>
                  <a:schemeClr val="hlink"/>
                </a:solidFill>
                <a:hlinkClick r:id="rId4"/>
              </a:rPr>
              <a:t>Hyperparameter optimization [Peng et. al., 2019]</a:t>
            </a:r>
            <a:endParaRPr sz="1700"/>
          </a:p>
          <a:p>
            <a:pPr indent="-336550" lvl="1" marL="914400" rtl="0" algn="l">
              <a:spcBef>
                <a:spcPts val="0"/>
              </a:spcBef>
              <a:spcAft>
                <a:spcPts val="0"/>
              </a:spcAft>
              <a:buSzPts val="1700"/>
              <a:buAutoNum type="alphaLcPeriod"/>
            </a:pPr>
            <a:r>
              <a:rPr lang="en" sz="1700" u="sng">
                <a:solidFill>
                  <a:schemeClr val="hlink"/>
                </a:solidFill>
                <a:hlinkClick r:id="rId5"/>
              </a:rPr>
              <a:t>Plasma Physics [Knapp et. al, 2023]</a:t>
            </a:r>
            <a:endParaRPr sz="1700"/>
          </a:p>
          <a:p>
            <a:pPr indent="-336550" lvl="1" marL="914400" rtl="0" algn="l">
              <a:spcBef>
                <a:spcPts val="0"/>
              </a:spcBef>
              <a:spcAft>
                <a:spcPts val="0"/>
              </a:spcAft>
              <a:buSzPts val="1700"/>
              <a:buAutoNum type="alphaLcPeriod"/>
            </a:pPr>
            <a:r>
              <a:rPr lang="en" sz="1700"/>
              <a:t>And many other project applications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90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BO and how do we go on implementing it?</a:t>
            </a:r>
            <a:endParaRPr/>
          </a:p>
        </p:txBody>
      </p:sp>
      <p:pic>
        <p:nvPicPr>
          <p:cNvPr id="80" name="Google Shape;80;p17"/>
          <p:cNvPicPr preferRelativeResize="0"/>
          <p:nvPr/>
        </p:nvPicPr>
        <p:blipFill>
          <a:blip r:embed="rId3">
            <a:alphaModFix/>
          </a:blip>
          <a:stretch>
            <a:fillRect/>
          </a:stretch>
        </p:blipFill>
        <p:spPr>
          <a:xfrm>
            <a:off x="612825" y="1424175"/>
            <a:ext cx="8062150" cy="3072875"/>
          </a:xfrm>
          <a:prstGeom prst="rect">
            <a:avLst/>
          </a:prstGeom>
          <a:noFill/>
          <a:ln>
            <a:noFill/>
          </a:ln>
        </p:spPr>
      </p:pic>
      <p:sp>
        <p:nvSpPr>
          <p:cNvPr id="81" name="Google Shape;81;p17"/>
          <p:cNvSpPr txBox="1"/>
          <p:nvPr/>
        </p:nvSpPr>
        <p:spPr>
          <a:xfrm>
            <a:off x="770925" y="4572000"/>
            <a:ext cx="73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Reference: </a:t>
            </a:r>
            <a:r>
              <a:rPr lang="en" u="sng">
                <a:solidFill>
                  <a:schemeClr val="hlink"/>
                </a:solidFill>
                <a:latin typeface="Proxima Nova"/>
                <a:ea typeface="Proxima Nova"/>
                <a:cs typeface="Proxima Nova"/>
                <a:sym typeface="Proxima Nova"/>
                <a:hlinkClick r:id="rId4"/>
              </a:rPr>
              <a:t>Machine learning - Bayesian optimization and multi-armed bandits</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Taguchi and CCD</a:t>
            </a:r>
            <a:endParaRPr/>
          </a:p>
        </p:txBody>
      </p:sp>
      <p:sp>
        <p:nvSpPr>
          <p:cNvPr id="348" name="Google Shape;34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100" u="sng">
                <a:solidFill>
                  <a:schemeClr val="accent5"/>
                </a:solidFill>
                <a:latin typeface="Arial"/>
                <a:ea typeface="Arial"/>
                <a:cs typeface="Arial"/>
                <a:sym typeface="Arial"/>
                <a:hlinkClick r:id="rId3">
                  <a:extLst>
                    <a:ext uri="{A12FA001-AC4F-418D-AE19-62706E023703}">
                      <ahyp:hlinkClr val="tx"/>
                    </a:ext>
                  </a:extLst>
                </a:hlinkClick>
              </a:rPr>
              <a:t>A comparison of central composite design and Taguchi method for optimizing Fenton process</a:t>
            </a:r>
            <a:r>
              <a:rPr lang="en"/>
              <a:t> </a:t>
            </a:r>
            <a:endParaRPr/>
          </a:p>
          <a:p>
            <a:pPr indent="-317500" lvl="1" marL="914400" rtl="0" algn="l">
              <a:spcBef>
                <a:spcPts val="0"/>
              </a:spcBef>
              <a:spcAft>
                <a:spcPts val="0"/>
              </a:spcAft>
              <a:buSzPts val="1400"/>
              <a:buAutoNum type="alphaLcPeriod"/>
            </a:pPr>
            <a:r>
              <a:rPr lang="en" sz="1200">
                <a:solidFill>
                  <a:srgbClr val="000000"/>
                </a:solidFill>
                <a:highlight>
                  <a:schemeClr val="lt1"/>
                </a:highlight>
                <a:latin typeface="Arial"/>
                <a:ea typeface="Arial"/>
                <a:cs typeface="Arial"/>
                <a:sym typeface="Arial"/>
              </a:rPr>
              <a:t>“Taguchi method is a robust statistical tool for experimental design and process optimization. Data analysis and optimization of operating parameters are possible with fewest numbers of experiments, less computational experience”. [Asghar et. al.,2014] </a:t>
            </a:r>
            <a:endParaRPr sz="1200">
              <a:solidFill>
                <a:srgbClr val="000000"/>
              </a:solidFill>
              <a:highlight>
                <a:schemeClr val="lt1"/>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100" u="sng">
                <a:solidFill>
                  <a:schemeClr val="hlink"/>
                </a:solidFill>
                <a:latin typeface="Arial"/>
                <a:ea typeface="Arial"/>
                <a:cs typeface="Arial"/>
                <a:sym typeface="Arial"/>
                <a:hlinkClick r:id="rId4"/>
              </a:rPr>
              <a:t>Comparison of Taguchi method and central composite design for optimizing process parameters in vertical double gate MOSFET</a:t>
            </a:r>
            <a:endParaRPr sz="1200">
              <a:solidFill>
                <a:srgbClr val="000000"/>
              </a:solidFill>
              <a:highlight>
                <a:schemeClr val="lt1"/>
              </a:highlight>
              <a:latin typeface="Arial"/>
              <a:ea typeface="Arial"/>
              <a:cs typeface="Arial"/>
              <a:sym typeface="Arial"/>
            </a:endParaRPr>
          </a:p>
          <a:p>
            <a:pPr indent="-304800" lvl="1" marL="914400" rtl="0" algn="l">
              <a:spcBef>
                <a:spcPts val="0"/>
              </a:spcBef>
              <a:spcAft>
                <a:spcPts val="0"/>
              </a:spcAft>
              <a:buClr>
                <a:srgbClr val="000000"/>
              </a:buClr>
              <a:buSzPts val="1200"/>
              <a:buFont typeface="Arial"/>
              <a:buAutoNum type="alphaLcPeriod"/>
            </a:pPr>
            <a:r>
              <a:rPr lang="en" sz="1200">
                <a:solidFill>
                  <a:srgbClr val="000000"/>
                </a:solidFill>
                <a:highlight>
                  <a:schemeClr val="lt1"/>
                </a:highlight>
                <a:latin typeface="Arial"/>
                <a:ea typeface="Arial"/>
                <a:cs typeface="Arial"/>
                <a:sym typeface="Arial"/>
              </a:rPr>
              <a:t>Optimized six processing parameters. “</a:t>
            </a:r>
            <a:r>
              <a:rPr lang="en" sz="900">
                <a:solidFill>
                  <a:srgbClr val="000000"/>
                </a:solidFill>
                <a:latin typeface="Arial"/>
                <a:ea typeface="Arial"/>
                <a:cs typeface="Arial"/>
                <a:sym typeface="Arial"/>
              </a:rPr>
              <a:t>The observation of the final results indicates that the Taguchi method is the most suitable statistical tools over the CCD for optimizing the process parameters in the device due to its simplicity (requires less experiment runs) and its efficiency (better in overall device characteristics).</a:t>
            </a:r>
            <a:r>
              <a:rPr lang="en" sz="1200">
                <a:solidFill>
                  <a:srgbClr val="000000"/>
                </a:solidFill>
                <a:highlight>
                  <a:schemeClr val="lt1"/>
                </a:highlight>
                <a:latin typeface="Arial"/>
                <a:ea typeface="Arial"/>
                <a:cs typeface="Arial"/>
                <a:sym typeface="Arial"/>
              </a:rPr>
              <a:t>” [Kaharudin et. al., 2014]</a:t>
            </a:r>
            <a:endParaRPr sz="1200">
              <a:solidFill>
                <a:srgbClr val="000000"/>
              </a:solidFill>
              <a:highlight>
                <a:schemeClr val="lt1"/>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100" u="sng">
                <a:solidFill>
                  <a:schemeClr val="hlink"/>
                </a:solidFill>
                <a:latin typeface="Arial"/>
                <a:ea typeface="Arial"/>
                <a:cs typeface="Arial"/>
                <a:sym typeface="Arial"/>
                <a:hlinkClick r:id="rId5"/>
              </a:rPr>
              <a:t>Which is better for optimizing the biosorption process of lead–central composite design or the Taguchi technique?</a:t>
            </a:r>
            <a:r>
              <a:rPr lang="en" sz="1200">
                <a:solidFill>
                  <a:srgbClr val="000000"/>
                </a:solidFill>
                <a:highlight>
                  <a:schemeClr val="lt1"/>
                </a:highlight>
                <a:latin typeface="Arial"/>
                <a:ea typeface="Arial"/>
                <a:cs typeface="Arial"/>
                <a:sym typeface="Arial"/>
              </a:rPr>
              <a:t> [Azari et. al, 2016]</a:t>
            </a:r>
            <a:endParaRPr sz="1200">
              <a:solidFill>
                <a:srgbClr val="000000"/>
              </a:solidFill>
              <a:highlight>
                <a:schemeClr val="lt1"/>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100" u="sng">
                <a:solidFill>
                  <a:schemeClr val="hlink"/>
                </a:solidFill>
                <a:latin typeface="Arial"/>
                <a:ea typeface="Arial"/>
                <a:cs typeface="Arial"/>
                <a:sym typeface="Arial"/>
                <a:hlinkClick r:id="rId6"/>
              </a:rPr>
              <a:t>Comparison of design of experiment methods for modeling injection molding experiments using artificial neural networks</a:t>
            </a:r>
            <a:r>
              <a:rPr lang="en" sz="1200">
                <a:solidFill>
                  <a:srgbClr val="000000"/>
                </a:solidFill>
                <a:highlight>
                  <a:schemeClr val="lt1"/>
                </a:highlight>
                <a:latin typeface="Arial"/>
                <a:ea typeface="Arial"/>
                <a:cs typeface="Arial"/>
                <a:sym typeface="Arial"/>
              </a:rPr>
              <a:t> [Heinisch et. al., 2021]</a:t>
            </a:r>
            <a:endParaRPr sz="1200">
              <a:solidFill>
                <a:srgbClr val="000000"/>
              </a:solidFill>
              <a:highlight>
                <a:schemeClr val="lt1"/>
              </a:highlight>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Taguchi Design</a:t>
            </a:r>
            <a:endParaRPr/>
          </a:p>
        </p:txBody>
      </p:sp>
      <p:sp>
        <p:nvSpPr>
          <p:cNvPr id="354" name="Google Shape;35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Planning to use Taguchi design, P=4 and L = 5</a:t>
            </a:r>
            <a:endParaRPr sz="1500">
              <a:highlight>
                <a:srgbClr val="FFFFFF"/>
              </a:highlight>
            </a:endParaRPr>
          </a:p>
          <a:p>
            <a:pPr indent="-323850" lvl="0" marL="457200" rtl="0" algn="l">
              <a:spcBef>
                <a:spcPts val="0"/>
              </a:spcBef>
              <a:spcAft>
                <a:spcPts val="0"/>
              </a:spcAft>
              <a:buSzPts val="1500"/>
              <a:buAutoNum type="arabicPeriod"/>
            </a:pPr>
            <a:r>
              <a:rPr lang="en" sz="1500" u="sng">
                <a:hlinkClick r:id="rId3"/>
              </a:rPr>
              <a:t>Surface roughness optimization in an end-milling operation using the Taguchi design method</a:t>
            </a:r>
            <a:endParaRPr sz="1500">
              <a:highlight>
                <a:srgbClr val="FFFFFF"/>
              </a:highlight>
            </a:endParaRPr>
          </a:p>
          <a:p>
            <a:pPr indent="-323850" lvl="1" marL="914400" rtl="0" algn="l">
              <a:spcBef>
                <a:spcPts val="0"/>
              </a:spcBef>
              <a:spcAft>
                <a:spcPts val="0"/>
              </a:spcAft>
              <a:buSzPts val="1500"/>
              <a:buAutoNum type="alphaLcPeriod"/>
            </a:pPr>
            <a:r>
              <a:rPr lang="en" sz="1500"/>
              <a:t>Optimize surface quality in a face milling operation. </a:t>
            </a:r>
            <a:endParaRPr sz="1500">
              <a:highlight>
                <a:srgbClr val="FFFFFF"/>
              </a:highlight>
            </a:endParaRPr>
          </a:p>
          <a:p>
            <a:pPr indent="-323850" lvl="1" marL="914400" rtl="0" algn="l">
              <a:spcBef>
                <a:spcPts val="0"/>
              </a:spcBef>
              <a:spcAft>
                <a:spcPts val="0"/>
              </a:spcAft>
              <a:buSzPts val="1500"/>
              <a:buAutoNum type="alphaLcPeriod"/>
            </a:pPr>
            <a:r>
              <a:rPr lang="en" sz="1500"/>
              <a:t>“The Taguchi design is an efficient and effective experimental method in which a response variable can be optimized, given various control and noise factors, using fewer resources than a factorial design.”  “Finally, confirmation tests verified that the Taguchi design was successful in optimizing milling parameters for surface roughness.” [Zhang et. al., 2006]</a:t>
            </a:r>
            <a:endParaRPr sz="1500"/>
          </a:p>
          <a:p>
            <a:pPr indent="-323850" lvl="0" marL="457200" rtl="0" algn="l">
              <a:spcBef>
                <a:spcPts val="0"/>
              </a:spcBef>
              <a:spcAft>
                <a:spcPts val="0"/>
              </a:spcAft>
              <a:buSzPts val="1500"/>
              <a:buAutoNum type="arabicPeriod"/>
            </a:pPr>
            <a:r>
              <a:rPr lang="en" sz="1500"/>
              <a:t>Wikipedia</a:t>
            </a:r>
            <a:endParaRPr sz="1500"/>
          </a:p>
          <a:p>
            <a:pPr indent="-323850" lvl="1" marL="914400" rtl="0" algn="l">
              <a:spcBef>
                <a:spcPts val="0"/>
              </a:spcBef>
              <a:spcAft>
                <a:spcPts val="0"/>
              </a:spcAft>
              <a:buSzPts val="1500"/>
              <a:buAutoNum type="alphaLcPeriod"/>
            </a:pPr>
            <a:r>
              <a:rPr lang="en" sz="1500">
                <a:highlight>
                  <a:srgbClr val="FFFFFF"/>
                </a:highlight>
              </a:rPr>
              <a:t>“Many of the orthogonal arrays that Taguchi has advocated are </a:t>
            </a:r>
            <a:r>
              <a:rPr lang="en" sz="1500"/>
              <a:t>saturated arrays</a:t>
            </a:r>
            <a:r>
              <a:rPr lang="en" sz="1500">
                <a:highlight>
                  <a:srgbClr val="FFFFFF"/>
                </a:highlight>
              </a:rPr>
              <a:t>, allowing no scope for estimation of interactions. This is a continuing topic of controversy.”</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Central Composite Design</a:t>
            </a:r>
            <a:endParaRPr/>
          </a:p>
        </p:txBody>
      </p:sp>
      <p:sp>
        <p:nvSpPr>
          <p:cNvPr id="360" name="Google Shape;36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u="sng">
                <a:hlinkClick r:id="rId3"/>
              </a:rPr>
              <a:t>Application of the central composite design and response surface methodology to the advanced treatment of olive oil processing wastewater using Fenton'</a:t>
            </a:r>
            <a:r>
              <a:rPr lang="en" u="sng"/>
              <a:t> peroxidation [Ahmadi et. al., 2005]</a:t>
            </a:r>
            <a:endParaRPr u="sng"/>
          </a:p>
          <a:p>
            <a:pPr indent="-342900" lvl="0" marL="457200" rtl="0" algn="l">
              <a:spcBef>
                <a:spcPts val="0"/>
              </a:spcBef>
              <a:spcAft>
                <a:spcPts val="0"/>
              </a:spcAft>
              <a:buSzPts val="1800"/>
              <a:buAutoNum type="arabicPeriod"/>
            </a:pPr>
            <a:r>
              <a:rPr lang="en" u="sng">
                <a:hlinkClick r:id="rId4"/>
              </a:rPr>
              <a:t>Application of central composite design to the optimisation of aqueous two-phase extraction of human antibodies</a:t>
            </a:r>
            <a:r>
              <a:rPr lang="en"/>
              <a:t> [Rosa et. al., 2007]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ahead</a:t>
            </a:r>
            <a:endParaRPr/>
          </a:p>
        </p:txBody>
      </p:sp>
      <p:sp>
        <p:nvSpPr>
          <p:cNvPr id="366" name="Google Shape;36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Finalise DoE for PEEK</a:t>
            </a:r>
            <a:endParaRPr/>
          </a:p>
          <a:p>
            <a:pPr indent="-342900" lvl="0" marL="457200" rtl="0" algn="l">
              <a:spcBef>
                <a:spcPts val="0"/>
              </a:spcBef>
              <a:spcAft>
                <a:spcPts val="0"/>
              </a:spcAft>
              <a:buSzPts val="1800"/>
              <a:buAutoNum type="arabicPeriod"/>
            </a:pPr>
            <a:r>
              <a:rPr lang="en"/>
              <a:t>Report?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6"/>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11</a:t>
            </a:r>
            <a:endParaRPr/>
          </a:p>
          <a:p>
            <a:pPr indent="0" lvl="0" marL="0" rtl="0" algn="l">
              <a:spcBef>
                <a:spcPts val="0"/>
              </a:spcBef>
              <a:spcAft>
                <a:spcPts val="0"/>
              </a:spcAft>
              <a:buNone/>
            </a:pPr>
            <a:r>
              <a:rPr lang="en"/>
              <a:t>11 July 2023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377" name="Google Shape;377;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AutoNum type="arabicPeriod"/>
            </a:pPr>
            <a:r>
              <a:rPr lang="en" sz="2500"/>
              <a:t>DoE for PEEK</a:t>
            </a:r>
            <a:endParaRPr sz="2500"/>
          </a:p>
          <a:p>
            <a:pPr indent="-387350" lvl="0" marL="457200" rtl="0" algn="l">
              <a:spcBef>
                <a:spcPts val="0"/>
              </a:spcBef>
              <a:spcAft>
                <a:spcPts val="0"/>
              </a:spcAft>
              <a:buSzPts val="2500"/>
              <a:buAutoNum type="arabicPeriod"/>
            </a:pPr>
            <a:r>
              <a:rPr lang="en" sz="2500"/>
              <a:t>Report format</a:t>
            </a:r>
            <a:endParaRPr sz="2500"/>
          </a:p>
          <a:p>
            <a:pPr indent="-387350" lvl="0" marL="457200" rtl="0" algn="l">
              <a:spcBef>
                <a:spcPts val="0"/>
              </a:spcBef>
              <a:spcAft>
                <a:spcPts val="0"/>
              </a:spcAft>
              <a:buSzPts val="2500"/>
              <a:buAutoNum type="arabicPeriod"/>
            </a:pPr>
            <a:r>
              <a:rPr lang="en" sz="2500"/>
              <a:t>CNT Paper</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 for PEEK: Various available designs</a:t>
            </a:r>
            <a:endParaRPr/>
          </a:p>
        </p:txBody>
      </p:sp>
      <p:sp>
        <p:nvSpPr>
          <p:cNvPr id="383" name="Google Shape;383;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Finalised on Taguchi Design???</a:t>
            </a:r>
            <a:endParaRPr/>
          </a:p>
          <a:p>
            <a:pPr indent="0" lvl="0" marL="0" rtl="0" algn="l">
              <a:spcBef>
                <a:spcPts val="1200"/>
              </a:spcBef>
              <a:spcAft>
                <a:spcPts val="0"/>
              </a:spcAft>
              <a:buNone/>
            </a:pPr>
            <a:r>
              <a:rPr lang="en"/>
              <a:t>Some other </a:t>
            </a:r>
            <a:r>
              <a:rPr lang="en"/>
              <a:t>second</a:t>
            </a:r>
            <a:r>
              <a:rPr lang="en"/>
              <a:t> order designs available for detailed study (after we have done </a:t>
            </a:r>
            <a:r>
              <a:rPr lang="en"/>
              <a:t>screening</a:t>
            </a:r>
            <a:r>
              <a:rPr lang="en"/>
              <a:t> of the variables):</a:t>
            </a:r>
            <a:endParaRPr/>
          </a:p>
          <a:p>
            <a:pPr indent="-342900" lvl="0" marL="457200" rtl="0" algn="l">
              <a:spcBef>
                <a:spcPts val="1200"/>
              </a:spcBef>
              <a:spcAft>
                <a:spcPts val="0"/>
              </a:spcAft>
              <a:buSzPts val="1800"/>
              <a:buAutoNum type="arabicPeriod"/>
            </a:pPr>
            <a:r>
              <a:rPr lang="en"/>
              <a:t>3^k-q </a:t>
            </a:r>
            <a:r>
              <a:rPr lang="en"/>
              <a:t>fractional</a:t>
            </a:r>
            <a:r>
              <a:rPr lang="en"/>
              <a:t> factorial design</a:t>
            </a:r>
            <a:endParaRPr/>
          </a:p>
          <a:p>
            <a:pPr indent="-342900" lvl="0" marL="457200" rtl="0" algn="l">
              <a:spcBef>
                <a:spcPts val="0"/>
              </a:spcBef>
              <a:spcAft>
                <a:spcPts val="0"/>
              </a:spcAft>
              <a:buSzPts val="1800"/>
              <a:buAutoNum type="arabicPeriod"/>
            </a:pPr>
            <a:r>
              <a:rPr lang="en"/>
              <a:t>Full factorial</a:t>
            </a:r>
            <a:endParaRPr/>
          </a:p>
          <a:p>
            <a:pPr indent="-342900" lvl="0" marL="457200" rtl="0" algn="l">
              <a:spcBef>
                <a:spcPts val="0"/>
              </a:spcBef>
              <a:spcAft>
                <a:spcPts val="0"/>
              </a:spcAft>
              <a:buSzPts val="1800"/>
              <a:buAutoNum type="arabicPeriod"/>
            </a:pPr>
            <a:r>
              <a:rPr lang="en"/>
              <a:t>Box Behnken Design</a:t>
            </a:r>
            <a:endParaRPr/>
          </a:p>
          <a:p>
            <a:pPr indent="-342900" lvl="0" marL="457200" rtl="0" algn="l">
              <a:spcBef>
                <a:spcPts val="0"/>
              </a:spcBef>
              <a:spcAft>
                <a:spcPts val="0"/>
              </a:spcAft>
              <a:buSzPts val="1800"/>
              <a:buAutoNum type="arabicPeriod"/>
            </a:pPr>
            <a:r>
              <a:rPr lang="en"/>
              <a:t>Central Composite design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t>CCD Vs Taguchi (as per Chatgpt, I searched the same on Google Scholar, Google Search but </a:t>
            </a:r>
            <a:r>
              <a:rPr lang="en" sz="1900"/>
              <a:t>could</a:t>
            </a:r>
            <a:r>
              <a:rPr lang="en" sz="1900"/>
              <a:t> not find relevant articles)</a:t>
            </a:r>
            <a:endParaRPr sz="1900"/>
          </a:p>
        </p:txBody>
      </p:sp>
      <p:sp>
        <p:nvSpPr>
          <p:cNvPr id="389" name="Google Shape;38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The methods listed 1-4 in the </a:t>
            </a:r>
            <a:r>
              <a:rPr lang="en"/>
              <a:t>previous</a:t>
            </a:r>
            <a:r>
              <a:rPr lang="en"/>
              <a:t> slide are mostly used when our focus is:</a:t>
            </a:r>
            <a:endParaRPr/>
          </a:p>
          <a:p>
            <a:pPr indent="-334327" lvl="0" marL="457200" rtl="0" algn="l">
              <a:spcBef>
                <a:spcPts val="1200"/>
              </a:spcBef>
              <a:spcAft>
                <a:spcPts val="0"/>
              </a:spcAft>
              <a:buSzPct val="100000"/>
              <a:buAutoNum type="arabicPeriod"/>
            </a:pPr>
            <a:r>
              <a:rPr lang="en"/>
              <a:t>To find the relationship between the output and variables in the input parameter space.</a:t>
            </a:r>
            <a:endParaRPr/>
          </a:p>
          <a:p>
            <a:pPr indent="-334327" lvl="0" marL="457200" rtl="0" algn="l">
              <a:spcBef>
                <a:spcPts val="0"/>
              </a:spcBef>
              <a:spcAft>
                <a:spcPts val="0"/>
              </a:spcAft>
              <a:buSzPct val="100000"/>
              <a:buAutoNum type="arabicPeriod"/>
            </a:pPr>
            <a:r>
              <a:rPr lang="en"/>
              <a:t>To determine main effects and if interactions are possible</a:t>
            </a:r>
            <a:endParaRPr/>
          </a:p>
          <a:p>
            <a:pPr indent="-334327" lvl="0" marL="457200" rtl="0" algn="l">
              <a:spcBef>
                <a:spcPts val="0"/>
              </a:spcBef>
              <a:spcAft>
                <a:spcPts val="0"/>
              </a:spcAft>
              <a:buSzPct val="100000"/>
              <a:buAutoNum type="arabicPeriod"/>
            </a:pPr>
            <a:r>
              <a:rPr lang="en"/>
              <a:t>To capture different types of interactions between variables in input space </a:t>
            </a:r>
            <a:endParaRPr/>
          </a:p>
          <a:p>
            <a:pPr indent="-334327" lvl="0" marL="457200" rtl="0" algn="l">
              <a:spcBef>
                <a:spcPts val="0"/>
              </a:spcBef>
              <a:spcAft>
                <a:spcPts val="0"/>
              </a:spcAft>
              <a:buSzPct val="100000"/>
              <a:buAutoNum type="arabicPeriod"/>
            </a:pPr>
            <a:r>
              <a:rPr lang="en"/>
              <a:t>Optimize response by finding the </a:t>
            </a:r>
            <a:r>
              <a:rPr lang="en"/>
              <a:t>optimal</a:t>
            </a:r>
            <a:r>
              <a:rPr lang="en"/>
              <a:t> </a:t>
            </a:r>
            <a:r>
              <a:rPr lang="en"/>
              <a:t>factor</a:t>
            </a:r>
            <a:r>
              <a:rPr lang="en"/>
              <a:t> settings withi the experimental region</a:t>
            </a:r>
            <a:endParaRPr/>
          </a:p>
          <a:p>
            <a:pPr indent="0" lvl="0" marL="0" rtl="0" algn="l">
              <a:spcBef>
                <a:spcPts val="1200"/>
              </a:spcBef>
              <a:spcAft>
                <a:spcPts val="0"/>
              </a:spcAft>
              <a:buNone/>
            </a:pPr>
            <a:r>
              <a:rPr lang="en"/>
              <a:t>Taguchi method is used for </a:t>
            </a:r>
            <a:endParaRPr/>
          </a:p>
          <a:p>
            <a:pPr indent="-334327" lvl="0" marL="457200" rtl="0" algn="l">
              <a:spcBef>
                <a:spcPts val="1200"/>
              </a:spcBef>
              <a:spcAft>
                <a:spcPts val="0"/>
              </a:spcAft>
              <a:buSzPct val="100000"/>
              <a:buAutoNum type="arabicPeriod"/>
            </a:pPr>
            <a:r>
              <a:rPr lang="en"/>
              <a:t>Optimisation of product or process parameters</a:t>
            </a:r>
            <a:endParaRPr/>
          </a:p>
          <a:p>
            <a:pPr indent="-334327" lvl="0" marL="457200" rtl="0" algn="l">
              <a:spcBef>
                <a:spcPts val="0"/>
              </a:spcBef>
              <a:spcAft>
                <a:spcPts val="0"/>
              </a:spcAft>
              <a:buSzPct val="100000"/>
              <a:buAutoNum type="arabicPeriod"/>
            </a:pPr>
            <a:r>
              <a:rPr lang="en"/>
              <a:t>When the focus is on finding the best combination of input factors that minimise variation and achieve desired </a:t>
            </a:r>
            <a:r>
              <a:rPr lang="en"/>
              <a:t>performance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Taguchi application in optimisation problems</a:t>
            </a:r>
            <a:endParaRPr/>
          </a:p>
        </p:txBody>
      </p:sp>
      <p:sp>
        <p:nvSpPr>
          <p:cNvPr id="395" name="Google Shape;39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Taguchi has been used in various optimisation problems (Listed in decreasing order of number of citations):</a:t>
            </a:r>
            <a:endParaRPr/>
          </a:p>
          <a:p>
            <a:pPr indent="-304800" lvl="0" marL="457200" rtl="0" algn="l">
              <a:spcBef>
                <a:spcPts val="1200"/>
              </a:spcBef>
              <a:spcAft>
                <a:spcPts val="0"/>
              </a:spcAft>
              <a:buSzPts val="1200"/>
              <a:buAutoNum type="arabicPeriod"/>
            </a:pPr>
            <a:r>
              <a:rPr lang="en" sz="1200" u="sng">
                <a:highlight>
                  <a:srgbClr val="00FF00"/>
                </a:highlight>
                <a:hlinkClick r:id="rId3"/>
              </a:rPr>
              <a:t>Design optimization of cutting parameters for turning operations based on the Taguchi method</a:t>
            </a:r>
            <a:r>
              <a:rPr lang="en" sz="1200">
                <a:highlight>
                  <a:srgbClr val="00FF00"/>
                </a:highlight>
              </a:rPr>
              <a:t> </a:t>
            </a:r>
            <a:r>
              <a:rPr lang="en" sz="1200"/>
              <a:t>[Tarng and Yang, 1998]</a:t>
            </a:r>
            <a:endParaRPr sz="1200"/>
          </a:p>
          <a:p>
            <a:pPr indent="-304800" lvl="0" marL="457200" rtl="0" algn="l">
              <a:spcBef>
                <a:spcPts val="0"/>
              </a:spcBef>
              <a:spcAft>
                <a:spcPts val="0"/>
              </a:spcAft>
              <a:buSzPts val="1200"/>
              <a:buAutoNum type="arabicPeriod"/>
            </a:pPr>
            <a:r>
              <a:rPr lang="en" sz="1200" u="sng">
                <a:hlinkClick r:id="rId4"/>
              </a:rPr>
              <a:t>Application of Taguchi method in the optimization of end milling parameters</a:t>
            </a:r>
            <a:r>
              <a:rPr lang="en" sz="1200"/>
              <a:t> [Ghani et. al., 2004]</a:t>
            </a:r>
            <a:endParaRPr sz="1200"/>
          </a:p>
          <a:p>
            <a:pPr indent="-304800" lvl="0" marL="457200" rtl="0" algn="l">
              <a:spcBef>
                <a:spcPts val="0"/>
              </a:spcBef>
              <a:spcAft>
                <a:spcPts val="0"/>
              </a:spcAft>
              <a:buSzPts val="1200"/>
              <a:buAutoNum type="arabicPeriod"/>
            </a:pPr>
            <a:r>
              <a:rPr lang="en" sz="1200" u="sng">
                <a:hlinkClick r:id="rId5"/>
              </a:rPr>
              <a:t>Taguchi approach to design optimization for quality and cost: an overview</a:t>
            </a:r>
            <a:r>
              <a:rPr lang="en" sz="1200"/>
              <a:t> [Unal and Dean, 1991]</a:t>
            </a:r>
            <a:endParaRPr sz="1200"/>
          </a:p>
          <a:p>
            <a:pPr indent="-304800" lvl="0" marL="457200" rtl="0" algn="l">
              <a:spcBef>
                <a:spcPts val="0"/>
              </a:spcBef>
              <a:spcAft>
                <a:spcPts val="0"/>
              </a:spcAft>
              <a:buSzPts val="1200"/>
              <a:buAutoNum type="arabicPeriod"/>
            </a:pPr>
            <a:r>
              <a:rPr lang="en" sz="1200" u="sng">
                <a:hlinkClick r:id="rId6"/>
              </a:rPr>
              <a:t>Application of Taguchi method for optimization of process parameters in improving the surface roughness of lathe facing operation</a:t>
            </a:r>
            <a:r>
              <a:rPr lang="en" sz="1200"/>
              <a:t> [Athreya and Venkatesh, 2012]</a:t>
            </a:r>
            <a:endParaRPr sz="1200"/>
          </a:p>
          <a:p>
            <a:pPr indent="-304800" lvl="0" marL="457200" rtl="0" algn="l">
              <a:spcBef>
                <a:spcPts val="0"/>
              </a:spcBef>
              <a:spcAft>
                <a:spcPts val="0"/>
              </a:spcAft>
              <a:buSzPts val="1200"/>
              <a:buAutoNum type="arabicPeriod"/>
            </a:pPr>
            <a:r>
              <a:rPr lang="en" sz="1200" u="sng">
                <a:hlinkClick r:id="rId7"/>
              </a:rPr>
              <a:t>Die casting process optimization using Taguchi methods</a:t>
            </a:r>
            <a:r>
              <a:rPr lang="en" sz="1200"/>
              <a:t> [G.P. Syrcos, 2003]</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 sz="1200"/>
              <a:t>AND numerous highly cited papers where they optimize the values for input parameters for a given manufacturing process (cutting, turning, milling)</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CCD application in Optimisation problems</a:t>
            </a:r>
            <a:endParaRPr/>
          </a:p>
        </p:txBody>
      </p:sp>
      <p:sp>
        <p:nvSpPr>
          <p:cNvPr id="401" name="Google Shape;40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u="sng">
                <a:hlinkClick r:id="rId3"/>
              </a:rPr>
              <a:t>Application of central composite design to the optimisation of aqueous two-phase extraction of human antibodies</a:t>
            </a:r>
            <a:r>
              <a:rPr lang="en" sz="1600"/>
              <a:t> [Rosa et. al., 2007]</a:t>
            </a:r>
            <a:endParaRPr sz="1600"/>
          </a:p>
          <a:p>
            <a:pPr indent="-330200" lvl="0" marL="457200" rtl="0" algn="l">
              <a:spcBef>
                <a:spcPts val="0"/>
              </a:spcBef>
              <a:spcAft>
                <a:spcPts val="0"/>
              </a:spcAft>
              <a:buSzPts val="1600"/>
              <a:buAutoNum type="arabicPeriod"/>
            </a:pPr>
            <a:r>
              <a:rPr lang="en" sz="1600" u="sng">
                <a:hlinkClick r:id="rId4"/>
              </a:rPr>
              <a:t>Applicability of a novel and highly effective adsorbent derived from industrial palm oil mill sludge for copper sequestration: Central composite design optimisation and adsorption performance evaluation</a:t>
            </a:r>
            <a:r>
              <a:rPr lang="en" sz="1600"/>
              <a:t> [Lee et. al., 2021]</a:t>
            </a:r>
            <a:endParaRPr sz="1600"/>
          </a:p>
          <a:p>
            <a:pPr indent="-330200" lvl="0" marL="457200" rtl="0" algn="l">
              <a:spcBef>
                <a:spcPts val="0"/>
              </a:spcBef>
              <a:spcAft>
                <a:spcPts val="0"/>
              </a:spcAft>
              <a:buSzPts val="1600"/>
              <a:buAutoNum type="arabicPeriod"/>
            </a:pPr>
            <a:r>
              <a:rPr lang="en" sz="1600" u="sng">
                <a:hlinkClick r:id="rId5"/>
              </a:rPr>
              <a:t>Optimisation of ozone treatment for colour and COD removal of acid dye effluent using central composite design experiment</a:t>
            </a:r>
            <a:r>
              <a:rPr lang="en" sz="1600"/>
              <a:t> [Muthukumar et. al., 2014]</a:t>
            </a:r>
            <a:endParaRPr sz="1600"/>
          </a:p>
          <a:p>
            <a:pPr indent="-330200" lvl="0" marL="457200" rtl="0" algn="l">
              <a:spcBef>
                <a:spcPts val="0"/>
              </a:spcBef>
              <a:spcAft>
                <a:spcPts val="0"/>
              </a:spcAft>
              <a:buSzPts val="1600"/>
              <a:buAutoNum type="arabicPeriod"/>
            </a:pPr>
            <a:r>
              <a:rPr lang="en" sz="1600" u="sng">
                <a:hlinkClick r:id="rId6"/>
              </a:rPr>
              <a:t>Optimisation using central composite design (CCD) and the desirability function for sorption of methylene blue from aqueous solution onto Lemna major</a:t>
            </a:r>
            <a:r>
              <a:rPr lang="en" sz="1600"/>
              <a:t> [Sadhukan et. al., 2016]</a:t>
            </a:r>
            <a:endParaRPr sz="1600"/>
          </a:p>
          <a:p>
            <a:pPr indent="0" lvl="0" marL="0" rtl="0" algn="l">
              <a:spcBef>
                <a:spcPts val="1200"/>
              </a:spcBef>
              <a:spcAft>
                <a:spcPts val="1200"/>
              </a:spcAft>
              <a:buNone/>
            </a:pPr>
            <a:r>
              <a:rPr lang="en" sz="1600"/>
              <a:t>Most of them are less cited. It is the same paramter optimisation as Taguchi.</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 Algo</a:t>
            </a:r>
            <a:endParaRPr/>
          </a:p>
        </p:txBody>
      </p:sp>
      <p:pic>
        <p:nvPicPr>
          <p:cNvPr id="87" name="Google Shape;87;p18"/>
          <p:cNvPicPr preferRelativeResize="0"/>
          <p:nvPr/>
        </p:nvPicPr>
        <p:blipFill>
          <a:blip r:embed="rId3">
            <a:alphaModFix/>
          </a:blip>
          <a:stretch>
            <a:fillRect/>
          </a:stretch>
        </p:blipFill>
        <p:spPr>
          <a:xfrm>
            <a:off x="2047600" y="1073775"/>
            <a:ext cx="4633275" cy="3551750"/>
          </a:xfrm>
          <a:prstGeom prst="rect">
            <a:avLst/>
          </a:prstGeom>
          <a:noFill/>
          <a:ln>
            <a:noFill/>
          </a:ln>
        </p:spPr>
      </p:pic>
      <p:sp>
        <p:nvSpPr>
          <p:cNvPr id="88" name="Google Shape;88;p18"/>
          <p:cNvSpPr txBox="1"/>
          <p:nvPr/>
        </p:nvSpPr>
        <p:spPr>
          <a:xfrm>
            <a:off x="578175" y="4681575"/>
            <a:ext cx="73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Reference: </a:t>
            </a:r>
            <a:r>
              <a:rPr lang="en" u="sng">
                <a:solidFill>
                  <a:schemeClr val="hlink"/>
                </a:solidFill>
                <a:latin typeface="Proxima Nova"/>
                <a:ea typeface="Proxima Nova"/>
                <a:cs typeface="Proxima Nova"/>
                <a:sym typeface="Proxima Nova"/>
                <a:hlinkClick r:id="rId4"/>
              </a:rPr>
              <a:t>Machine learning - Bayesian optimization and multi-armed bandits</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a:t>
            </a:r>
            <a:r>
              <a:rPr lang="en"/>
              <a:t>between</a:t>
            </a:r>
            <a:r>
              <a:rPr lang="en"/>
              <a:t> Taguchi and CCD</a:t>
            </a:r>
            <a:endParaRPr/>
          </a:p>
        </p:txBody>
      </p:sp>
      <p:sp>
        <p:nvSpPr>
          <p:cNvPr id="407" name="Google Shape;40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600" u="sng">
                <a:hlinkClick r:id="rId3"/>
              </a:rPr>
              <a:t>Which is better for optimizing the biosorption process of lead–central composite design or the Taguchi technique?</a:t>
            </a:r>
            <a:r>
              <a:rPr lang="en" sz="1700"/>
              <a:t> [Azari et. al., 2016]</a:t>
            </a:r>
            <a:endParaRPr sz="1700"/>
          </a:p>
          <a:p>
            <a:pPr indent="-304800" lvl="0" marL="457200" rtl="0" algn="l">
              <a:spcBef>
                <a:spcPts val="0"/>
              </a:spcBef>
              <a:spcAft>
                <a:spcPts val="0"/>
              </a:spcAft>
              <a:buSzPts val="1200"/>
              <a:buAutoNum type="arabicPeriod"/>
            </a:pPr>
            <a:r>
              <a:rPr lang="en" sz="1600" u="sng">
                <a:hlinkClick r:id="rId4"/>
              </a:rPr>
              <a:t>A comparison of central composite design and Taguchi method for optimizing Fenton process</a:t>
            </a:r>
            <a:r>
              <a:rPr lang="en" sz="1700"/>
              <a:t> [Asghar et. al., 2014]</a:t>
            </a:r>
            <a:endParaRPr sz="1700"/>
          </a:p>
          <a:p>
            <a:pPr indent="-336550" lvl="0" marL="457200" rtl="0" algn="l">
              <a:spcBef>
                <a:spcPts val="0"/>
              </a:spcBef>
              <a:spcAft>
                <a:spcPts val="0"/>
              </a:spcAft>
              <a:buSzPts val="1700"/>
              <a:buAutoNum type="arabicPeriod"/>
            </a:pPr>
            <a:r>
              <a:rPr lang="en" sz="1700" u="sng">
                <a:hlinkClick r:id="rId5"/>
              </a:rPr>
              <a:t>Comparison between Taguchi Method and Response Surface Methodology (RSM) In Optimizing Machining Condition</a:t>
            </a:r>
            <a:r>
              <a:rPr lang="en" sz="1700" u="sng"/>
              <a:t> </a:t>
            </a:r>
            <a:endParaRPr sz="1700" u="sng"/>
          </a:p>
          <a:p>
            <a:pPr indent="0" lvl="0" marL="457200" rtl="0" algn="l">
              <a:spcBef>
                <a:spcPts val="0"/>
              </a:spcBef>
              <a:spcAft>
                <a:spcPts val="0"/>
              </a:spcAft>
              <a:buNone/>
            </a:pPr>
            <a:r>
              <a:t/>
            </a:r>
            <a:endParaRPr sz="1700"/>
          </a:p>
          <a:p>
            <a:pPr indent="0" lvl="0" marL="457200" rtl="0" algn="l">
              <a:spcBef>
                <a:spcPts val="0"/>
              </a:spcBef>
              <a:spcAft>
                <a:spcPts val="0"/>
              </a:spcAft>
              <a:buNone/>
            </a:pPr>
            <a:r>
              <a:rPr lang="en" sz="1700"/>
              <a:t>All of them state Taguchi to be better</a:t>
            </a:r>
            <a:endParaRPr sz="1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Report format</a:t>
            </a:r>
            <a:endParaRPr/>
          </a:p>
        </p:txBody>
      </p:sp>
      <p:sp>
        <p:nvSpPr>
          <p:cNvPr id="413" name="Google Shape;413;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Abstract</a:t>
            </a:r>
            <a:endParaRPr/>
          </a:p>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Problem statement</a:t>
            </a:r>
            <a:endParaRPr/>
          </a:p>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Polymers</a:t>
            </a:r>
            <a:endParaRPr/>
          </a:p>
          <a:p>
            <a:pPr indent="-317500" lvl="2" marL="1371600" rtl="0" algn="l">
              <a:spcBef>
                <a:spcPts val="0"/>
              </a:spcBef>
              <a:spcAft>
                <a:spcPts val="0"/>
              </a:spcAft>
              <a:buSzPts val="1400"/>
              <a:buChar char="■"/>
            </a:pPr>
            <a:r>
              <a:rPr lang="en"/>
              <a:t>Thermosets</a:t>
            </a:r>
            <a:endParaRPr/>
          </a:p>
          <a:p>
            <a:pPr indent="-317500" lvl="2" marL="1371600" rtl="0" algn="l">
              <a:spcBef>
                <a:spcPts val="0"/>
              </a:spcBef>
              <a:spcAft>
                <a:spcPts val="0"/>
              </a:spcAft>
              <a:buSzPts val="1400"/>
              <a:buChar char="■"/>
            </a:pPr>
            <a:r>
              <a:rPr lang="en"/>
              <a:t>PEEK</a:t>
            </a:r>
            <a:endParaRPr/>
          </a:p>
          <a:p>
            <a:pPr indent="-317500" lvl="1" marL="914400" rtl="0" algn="l">
              <a:spcBef>
                <a:spcPts val="0"/>
              </a:spcBef>
              <a:spcAft>
                <a:spcPts val="0"/>
              </a:spcAft>
              <a:buSzPts val="1400"/>
              <a:buChar char="○"/>
            </a:pPr>
            <a:r>
              <a:rPr lang="en"/>
              <a:t>BO</a:t>
            </a:r>
            <a:endParaRPr/>
          </a:p>
          <a:p>
            <a:pPr indent="-317500" lvl="2" marL="1371600" rtl="0" algn="l">
              <a:spcBef>
                <a:spcPts val="0"/>
              </a:spcBef>
              <a:spcAft>
                <a:spcPts val="0"/>
              </a:spcAft>
              <a:buSzPts val="1400"/>
              <a:buChar char="■"/>
            </a:pPr>
            <a:r>
              <a:rPr lang="en"/>
              <a:t>GP</a:t>
            </a:r>
            <a:endParaRPr/>
          </a:p>
          <a:p>
            <a:pPr indent="-317500" lvl="2" marL="1371600" rtl="0" algn="l">
              <a:spcBef>
                <a:spcPts val="0"/>
              </a:spcBef>
              <a:spcAft>
                <a:spcPts val="0"/>
              </a:spcAft>
              <a:buSzPts val="1400"/>
              <a:buChar char="■"/>
            </a:pPr>
            <a:r>
              <a:rPr lang="en"/>
              <a:t>ACquisitions</a:t>
            </a:r>
            <a:endParaRPr/>
          </a:p>
          <a:p>
            <a:pPr indent="-317500" lvl="2" marL="1371600" rtl="0" algn="l">
              <a:spcBef>
                <a:spcPts val="0"/>
              </a:spcBef>
              <a:spcAft>
                <a:spcPts val="0"/>
              </a:spcAft>
              <a:buSzPts val="1400"/>
              <a:buChar char="■"/>
            </a:pPr>
            <a:r>
              <a:rPr lang="en"/>
              <a:t>Gpy-opt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Report format</a:t>
            </a:r>
            <a:endParaRPr/>
          </a:p>
        </p:txBody>
      </p:sp>
      <p:sp>
        <p:nvSpPr>
          <p:cNvPr id="419" name="Google Shape;419;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Background Work (existing applications of BO, lit </a:t>
            </a:r>
            <a:r>
              <a:rPr lang="en"/>
              <a:t>survey</a:t>
            </a:r>
            <a:r>
              <a:rPr lang="en"/>
              <a:t> part)</a:t>
            </a:r>
            <a:endParaRPr/>
          </a:p>
          <a:p>
            <a:pPr indent="-342900" lvl="0" marL="457200" rtl="0" algn="l">
              <a:spcBef>
                <a:spcPts val="0"/>
              </a:spcBef>
              <a:spcAft>
                <a:spcPts val="0"/>
              </a:spcAft>
              <a:buSzPts val="1800"/>
              <a:buChar char="●"/>
            </a:pPr>
            <a:r>
              <a:rPr lang="en"/>
              <a:t>DoE </a:t>
            </a:r>
            <a:endParaRPr/>
          </a:p>
          <a:p>
            <a:pPr indent="-317500" lvl="1" marL="914400" rtl="0" algn="l">
              <a:spcBef>
                <a:spcPts val="0"/>
              </a:spcBef>
              <a:spcAft>
                <a:spcPts val="0"/>
              </a:spcAft>
              <a:buSzPts val="1400"/>
              <a:buChar char="○"/>
            </a:pPr>
            <a:r>
              <a:rPr lang="en"/>
              <a:t>For PEEK</a:t>
            </a:r>
            <a:endParaRPr/>
          </a:p>
          <a:p>
            <a:pPr indent="-317500" lvl="1" marL="914400" rtl="0" algn="l">
              <a:spcBef>
                <a:spcPts val="0"/>
              </a:spcBef>
              <a:spcAft>
                <a:spcPts val="0"/>
              </a:spcAft>
              <a:buSzPts val="1400"/>
              <a:buChar char="○"/>
            </a:pPr>
            <a:r>
              <a:rPr lang="en"/>
              <a:t>For Thermosets</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Plasma Treatment</a:t>
            </a:r>
            <a:endParaRPr/>
          </a:p>
          <a:p>
            <a:pPr indent="-317500" lvl="1" marL="914400" rtl="0" algn="l">
              <a:spcBef>
                <a:spcPts val="0"/>
              </a:spcBef>
              <a:spcAft>
                <a:spcPts val="0"/>
              </a:spcAft>
              <a:buSzPts val="1400"/>
              <a:buChar char="○"/>
            </a:pPr>
            <a:r>
              <a:rPr lang="en"/>
              <a:t>Painting</a:t>
            </a:r>
            <a:endParaRPr/>
          </a:p>
          <a:p>
            <a:pPr indent="-317500" lvl="1" marL="914400" rtl="0" algn="l">
              <a:spcBef>
                <a:spcPts val="0"/>
              </a:spcBef>
              <a:spcAft>
                <a:spcPts val="0"/>
              </a:spcAft>
              <a:buSzPts val="1400"/>
              <a:buChar char="○"/>
            </a:pPr>
            <a:r>
              <a:rPr lang="en"/>
              <a:t>Wet and dry tape tests</a:t>
            </a:r>
            <a:endParaRPr/>
          </a:p>
          <a:p>
            <a:pPr indent="-317500" lvl="1" marL="914400" rtl="0" algn="l">
              <a:spcBef>
                <a:spcPts val="0"/>
              </a:spcBef>
              <a:spcAft>
                <a:spcPts val="0"/>
              </a:spcAft>
              <a:buSzPts val="1400"/>
              <a:buChar char="○"/>
            </a:pPr>
            <a:r>
              <a:rPr lang="en"/>
              <a:t>ImageJ</a:t>
            </a:r>
            <a:endParaRPr/>
          </a:p>
          <a:p>
            <a:pPr indent="-342900" lvl="0" marL="457200" rtl="0" algn="l">
              <a:spcBef>
                <a:spcPts val="0"/>
              </a:spcBef>
              <a:spcAft>
                <a:spcPts val="0"/>
              </a:spcAft>
              <a:buSzPts val="1800"/>
              <a:buChar char="●"/>
            </a:pPr>
            <a:r>
              <a:rPr lang="en"/>
              <a:t>External Function Evaluation using BO</a:t>
            </a:r>
            <a:endParaRPr/>
          </a:p>
          <a:p>
            <a:pPr indent="-317500" lvl="1" marL="914400" rtl="0" algn="l">
              <a:spcBef>
                <a:spcPts val="0"/>
              </a:spcBef>
              <a:spcAft>
                <a:spcPts val="0"/>
              </a:spcAft>
              <a:buSzPts val="1400"/>
              <a:buChar char="○"/>
            </a:pPr>
            <a:r>
              <a:rPr lang="en"/>
              <a:t>Suggesting first point</a:t>
            </a:r>
            <a:endParaRPr/>
          </a:p>
          <a:p>
            <a:pPr indent="-317500" lvl="1" marL="914400" rtl="0" algn="l">
              <a:spcBef>
                <a:spcPts val="0"/>
              </a:spcBef>
              <a:spcAft>
                <a:spcPts val="0"/>
              </a:spcAft>
              <a:buSzPts val="1400"/>
              <a:buChar char="○"/>
            </a:pPr>
            <a:r>
              <a:rPr lang="en"/>
              <a:t>Use of Gpy-opt </a:t>
            </a:r>
            <a:r>
              <a:rPr lang="en"/>
              <a:t>library</a:t>
            </a:r>
            <a:r>
              <a:rPr lang="en"/>
              <a:t> in our case</a:t>
            </a:r>
            <a:endParaRPr/>
          </a:p>
          <a:p>
            <a:pPr indent="-342900" lvl="0" marL="457200" rtl="0" algn="l">
              <a:spcBef>
                <a:spcPts val="0"/>
              </a:spcBef>
              <a:spcAft>
                <a:spcPts val="0"/>
              </a:spcAft>
              <a:buSzPts val="1800"/>
              <a:buChar char="●"/>
            </a:pPr>
            <a:r>
              <a:rPr lang="en"/>
              <a:t>Discussion and Conclusion</a:t>
            </a:r>
            <a:endParaRPr/>
          </a:p>
          <a:p>
            <a:pPr indent="-342900" lvl="0" marL="457200" rtl="0" algn="l">
              <a:spcBef>
                <a:spcPts val="0"/>
              </a:spcBef>
              <a:spcAft>
                <a:spcPts val="0"/>
              </a:spcAft>
              <a:buSzPts val="1800"/>
              <a:buChar char="●"/>
            </a:pPr>
            <a:r>
              <a:rPr lang="en"/>
              <a:t>Future work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5"/>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12</a:t>
            </a:r>
            <a:endParaRPr/>
          </a:p>
          <a:p>
            <a:pPr indent="0" lvl="0" marL="0" rtl="0" algn="l">
              <a:spcBef>
                <a:spcPts val="0"/>
              </a:spcBef>
              <a:spcAft>
                <a:spcPts val="0"/>
              </a:spcAft>
              <a:buNone/>
            </a:pPr>
            <a:r>
              <a:rPr lang="en"/>
              <a:t>14 July 2023</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430" name="Google Shape;43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Results of the dry </a:t>
            </a:r>
            <a:r>
              <a:rPr lang="en"/>
              <a:t>tape adhesion tests</a:t>
            </a:r>
            <a:endParaRPr/>
          </a:p>
          <a:p>
            <a:pPr indent="-342900" lvl="0" marL="457200" rtl="0" algn="l">
              <a:spcBef>
                <a:spcPts val="0"/>
              </a:spcBef>
              <a:spcAft>
                <a:spcPts val="0"/>
              </a:spcAft>
              <a:buSzPts val="1800"/>
              <a:buChar char="●"/>
            </a:pPr>
            <a:r>
              <a:rPr lang="en"/>
              <a:t>Final DoE for PEEK</a:t>
            </a:r>
            <a:endParaRPr/>
          </a:p>
          <a:p>
            <a:pPr indent="-342900" lvl="0" marL="457200" rtl="0" algn="l">
              <a:spcBef>
                <a:spcPts val="0"/>
              </a:spcBef>
              <a:spcAft>
                <a:spcPts val="0"/>
              </a:spcAft>
              <a:buSzPts val="1800"/>
              <a:buChar char="●"/>
            </a:pPr>
            <a:r>
              <a:rPr lang="en"/>
              <a:t>LJ</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Dry Tape Test Adhesion Results</a:t>
            </a:r>
            <a:endParaRPr/>
          </a:p>
        </p:txBody>
      </p:sp>
      <p:pic>
        <p:nvPicPr>
          <p:cNvPr id="436" name="Google Shape;436;p77"/>
          <p:cNvPicPr preferRelativeResize="0"/>
          <p:nvPr/>
        </p:nvPicPr>
        <p:blipFill>
          <a:blip r:embed="rId3">
            <a:alphaModFix/>
          </a:blip>
          <a:stretch>
            <a:fillRect/>
          </a:stretch>
        </p:blipFill>
        <p:spPr>
          <a:xfrm>
            <a:off x="5082150" y="1152472"/>
            <a:ext cx="3645424" cy="2397625"/>
          </a:xfrm>
          <a:prstGeom prst="rect">
            <a:avLst/>
          </a:prstGeom>
          <a:noFill/>
          <a:ln cap="flat" cmpd="sng" w="38100">
            <a:solidFill>
              <a:schemeClr val="dk2"/>
            </a:solidFill>
            <a:prstDash val="solid"/>
            <a:round/>
            <a:headEnd len="sm" w="sm" type="none"/>
            <a:tailEnd len="sm" w="sm" type="none"/>
          </a:ln>
        </p:spPr>
      </p:pic>
      <p:pic>
        <p:nvPicPr>
          <p:cNvPr id="437" name="Google Shape;437;p77"/>
          <p:cNvPicPr preferRelativeResize="0"/>
          <p:nvPr/>
        </p:nvPicPr>
        <p:blipFill rotWithShape="1">
          <a:blip r:embed="rId4">
            <a:alphaModFix/>
          </a:blip>
          <a:srcRect b="0" l="31652" r="33911" t="0"/>
          <a:stretch/>
        </p:blipFill>
        <p:spPr>
          <a:xfrm rot="10800000">
            <a:off x="623777" y="1152474"/>
            <a:ext cx="1278198" cy="2084326"/>
          </a:xfrm>
          <a:prstGeom prst="rect">
            <a:avLst/>
          </a:prstGeom>
          <a:noFill/>
          <a:ln>
            <a:noFill/>
          </a:ln>
        </p:spPr>
      </p:pic>
      <p:pic>
        <p:nvPicPr>
          <p:cNvPr id="438" name="Google Shape;438;p77"/>
          <p:cNvPicPr preferRelativeResize="0"/>
          <p:nvPr/>
        </p:nvPicPr>
        <p:blipFill>
          <a:blip r:embed="rId5">
            <a:alphaModFix/>
          </a:blip>
          <a:stretch>
            <a:fillRect/>
          </a:stretch>
        </p:blipFill>
        <p:spPr>
          <a:xfrm>
            <a:off x="2054375" y="1170125"/>
            <a:ext cx="2875376" cy="26440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Dry Tape Test Results</a:t>
            </a:r>
            <a:endParaRPr/>
          </a:p>
        </p:txBody>
      </p:sp>
      <p:pic>
        <p:nvPicPr>
          <p:cNvPr id="444" name="Google Shape;444;p78"/>
          <p:cNvPicPr preferRelativeResize="0"/>
          <p:nvPr/>
        </p:nvPicPr>
        <p:blipFill>
          <a:blip r:embed="rId3">
            <a:alphaModFix/>
          </a:blip>
          <a:stretch>
            <a:fillRect/>
          </a:stretch>
        </p:blipFill>
        <p:spPr>
          <a:xfrm>
            <a:off x="644227" y="1124825"/>
            <a:ext cx="3418600" cy="36228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Final DoE for PEEK</a:t>
            </a:r>
            <a:endParaRPr/>
          </a:p>
        </p:txBody>
      </p:sp>
      <p:sp>
        <p:nvSpPr>
          <p:cNvPr id="450" name="Google Shape;450;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Taguchi Design</a:t>
            </a:r>
            <a:endParaRPr/>
          </a:p>
          <a:p>
            <a:pPr indent="-342900" lvl="0" marL="457200" rtl="0" algn="l">
              <a:spcBef>
                <a:spcPts val="0"/>
              </a:spcBef>
              <a:spcAft>
                <a:spcPts val="0"/>
              </a:spcAft>
              <a:buSzPts val="1800"/>
              <a:buAutoNum type="arabicPeriod"/>
            </a:pPr>
            <a:r>
              <a:rPr lang="en"/>
              <a:t>P=4, L=5</a:t>
            </a:r>
            <a:endParaRPr/>
          </a:p>
          <a:p>
            <a:pPr indent="-342900" lvl="0" marL="457200" rtl="0" algn="l">
              <a:spcBef>
                <a:spcPts val="0"/>
              </a:spcBef>
              <a:spcAft>
                <a:spcPts val="0"/>
              </a:spcAft>
              <a:buSzPts val="1800"/>
              <a:buAutoNum type="arabicPeriod"/>
            </a:pPr>
            <a:r>
              <a:rPr lang="en"/>
              <a:t>Sano et. al., claim that BO requires less number of experiments if the initial </a:t>
            </a:r>
            <a:r>
              <a:rPr lang="en"/>
              <a:t>learning</a:t>
            </a:r>
            <a:r>
              <a:rPr lang="en"/>
              <a:t> data is ‘small’ and ‘widely distributed in the parameter space’.</a:t>
            </a:r>
            <a:endParaRPr/>
          </a:p>
          <a:p>
            <a:pPr indent="-342900" lvl="0" marL="457200" rtl="0" algn="l">
              <a:spcBef>
                <a:spcPts val="0"/>
              </a:spcBef>
              <a:spcAft>
                <a:spcPts val="0"/>
              </a:spcAft>
              <a:buSzPts val="1800"/>
              <a:buAutoNum type="arabicPeriod"/>
            </a:pPr>
            <a:r>
              <a:rPr lang="en"/>
              <a:t>To enforce above point, we have taken linearly spaced points in the space.</a:t>
            </a:r>
            <a:endParaRPr/>
          </a:p>
          <a:p>
            <a:pPr indent="-342900" lvl="0" marL="457200" rtl="0" algn="l">
              <a:spcBef>
                <a:spcPts val="0"/>
              </a:spcBef>
              <a:spcAft>
                <a:spcPts val="0"/>
              </a:spcAft>
              <a:buSzPts val="1800"/>
              <a:buAutoNum type="arabicPeriod"/>
            </a:pPr>
            <a:r>
              <a:rPr lang="en"/>
              <a:t>RPM would be a multiple of 100? Or any integer</a:t>
            </a:r>
            <a:endParaRPr/>
          </a:p>
          <a:p>
            <a:pPr indent="-342900" lvl="0" marL="457200" rtl="0" algn="l">
              <a:spcBef>
                <a:spcPts val="0"/>
              </a:spcBef>
              <a:spcAft>
                <a:spcPts val="0"/>
              </a:spcAft>
              <a:buSzPts val="1800"/>
              <a:buAutoNum type="arabicPeriod"/>
            </a:pPr>
            <a:r>
              <a:rPr lang="en"/>
              <a:t>Amongst CCD, and others, Taguchi gives us the most flexibility to give inputs from a wide range of parameter space as we desire.</a:t>
            </a:r>
            <a:endParaRPr/>
          </a:p>
          <a:p>
            <a:pPr indent="-342900" lvl="0" marL="457200" rtl="0" algn="l">
              <a:spcBef>
                <a:spcPts val="0"/>
              </a:spcBef>
              <a:spcAft>
                <a:spcPts val="0"/>
              </a:spcAft>
              <a:buSzPts val="1800"/>
              <a:buAutoNum type="arabicPeriod"/>
            </a:pPr>
            <a:r>
              <a:rPr lang="en"/>
              <a:t>Sobol is another sequence, been known to be used but we do not have freedom to give points. Tried this as well. </a:t>
            </a:r>
            <a:endParaRPr/>
          </a:p>
          <a:p>
            <a:pPr indent="0" lvl="0" marL="0" rtl="0" algn="l">
              <a:spcBef>
                <a:spcPts val="1200"/>
              </a:spcBef>
              <a:spcAft>
                <a:spcPts val="1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Taguchi Design for our problems</a:t>
            </a:r>
            <a:endParaRPr/>
          </a:p>
        </p:txBody>
      </p:sp>
      <p:pic>
        <p:nvPicPr>
          <p:cNvPr id="456" name="Google Shape;456;p80"/>
          <p:cNvPicPr preferRelativeResize="0"/>
          <p:nvPr/>
        </p:nvPicPr>
        <p:blipFill>
          <a:blip r:embed="rId3">
            <a:alphaModFix/>
          </a:blip>
          <a:stretch>
            <a:fillRect/>
          </a:stretch>
        </p:blipFill>
        <p:spPr>
          <a:xfrm>
            <a:off x="1646325" y="1017725"/>
            <a:ext cx="5000351" cy="382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1"/>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Meeting 13</a:t>
            </a:r>
            <a:endParaRPr/>
          </a:p>
          <a:p>
            <a:pPr indent="0" lvl="0" marL="0" rtl="0" algn="l">
              <a:spcBef>
                <a:spcPts val="0"/>
              </a:spcBef>
              <a:spcAft>
                <a:spcPts val="0"/>
              </a:spcAft>
              <a:buNone/>
            </a:pPr>
            <a:r>
              <a:rPr lang="en"/>
              <a:t>18 July 2023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do next</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Learn </a:t>
            </a:r>
            <a:r>
              <a:rPr lang="en"/>
              <a:t>about</a:t>
            </a:r>
            <a:r>
              <a:rPr lang="en"/>
              <a:t> acquisition function.</a:t>
            </a:r>
            <a:endParaRPr/>
          </a:p>
          <a:p>
            <a:pPr indent="-334327" lvl="0" marL="457200" rtl="0" algn="l">
              <a:spcBef>
                <a:spcPts val="0"/>
              </a:spcBef>
              <a:spcAft>
                <a:spcPts val="0"/>
              </a:spcAft>
              <a:buSzPct val="100000"/>
              <a:buAutoNum type="arabicPeriod"/>
            </a:pPr>
            <a:r>
              <a:rPr lang="en"/>
              <a:t>Learn about Gaussian processes in detail.</a:t>
            </a:r>
            <a:endParaRPr/>
          </a:p>
          <a:p>
            <a:pPr indent="-334327" lvl="0" marL="457200" rtl="0" algn="l">
              <a:spcBef>
                <a:spcPts val="0"/>
              </a:spcBef>
              <a:spcAft>
                <a:spcPts val="0"/>
              </a:spcAft>
              <a:buSzPct val="100000"/>
              <a:buAutoNum type="arabicPeriod"/>
            </a:pPr>
            <a:r>
              <a:rPr lang="en"/>
              <a:t>Apply BO to one input attribute and one prediction.</a:t>
            </a:r>
            <a:endParaRPr/>
          </a:p>
          <a:p>
            <a:pPr indent="-334327" lvl="0" marL="457200" rtl="0" algn="l">
              <a:spcBef>
                <a:spcPts val="0"/>
              </a:spcBef>
              <a:spcAft>
                <a:spcPts val="0"/>
              </a:spcAft>
              <a:buSzPct val="100000"/>
              <a:buAutoNum type="arabicPeriod"/>
            </a:pPr>
            <a:r>
              <a:rPr lang="en"/>
              <a:t>Lookup literature on how to combine </a:t>
            </a:r>
            <a:r>
              <a:rPr lang="en"/>
              <a:t>results</a:t>
            </a:r>
            <a:r>
              <a:rPr lang="en"/>
              <a:t> from individual optimizations OR can we apply this BO to multi-dimensional data (I am quite sure there is a way!!) </a:t>
            </a:r>
            <a:endParaRPr/>
          </a:p>
          <a:p>
            <a:pPr indent="-334327" lvl="0" marL="457200" rtl="0" algn="l">
              <a:spcBef>
                <a:spcPts val="0"/>
              </a:spcBef>
              <a:spcAft>
                <a:spcPts val="0"/>
              </a:spcAft>
              <a:buSzPct val="100000"/>
              <a:buAutoNum type="arabicPeriod"/>
            </a:pPr>
            <a:r>
              <a:rPr lang="en"/>
              <a:t>Look up for how to construct objective functions (ES654, CS328).</a:t>
            </a:r>
            <a:endParaRPr/>
          </a:p>
          <a:p>
            <a:pPr indent="-334327" lvl="0" marL="457200" rtl="0" algn="l">
              <a:spcBef>
                <a:spcPts val="0"/>
              </a:spcBef>
              <a:spcAft>
                <a:spcPts val="0"/>
              </a:spcAft>
              <a:buSzPct val="100000"/>
              <a:buAutoNum type="arabicPeriod"/>
            </a:pPr>
            <a:r>
              <a:rPr lang="en"/>
              <a:t>Lookup the literature for application of BO for similar problems.</a:t>
            </a:r>
            <a:endParaRPr/>
          </a:p>
          <a:p>
            <a:pPr indent="0" lvl="0" marL="0" rtl="0" algn="l">
              <a:spcBef>
                <a:spcPts val="1200"/>
              </a:spcBef>
              <a:spcAft>
                <a:spcPts val="0"/>
              </a:spcAft>
              <a:buNone/>
            </a:pPr>
            <a:r>
              <a:rPr lang="en"/>
              <a:t>—---------------—---------------—---------------—---------------—---------------—---------------—------------a. Make a timeline..once I have the structure in mind.</a:t>
            </a:r>
            <a:endParaRPr/>
          </a:p>
          <a:p>
            <a:pPr indent="0" lvl="0" marL="0" rtl="0" algn="l">
              <a:spcBef>
                <a:spcPts val="1200"/>
              </a:spcBef>
              <a:spcAft>
                <a:spcPts val="0"/>
              </a:spcAft>
              <a:buNone/>
            </a:pPr>
            <a:r>
              <a:rPr lang="en"/>
              <a:t>Read about the actual physics/chemistry of the problem.</a:t>
            </a:r>
            <a:endParaRPr/>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discuss</a:t>
            </a:r>
            <a:endParaRPr/>
          </a:p>
        </p:txBody>
      </p:sp>
      <p:sp>
        <p:nvSpPr>
          <p:cNvPr id="467" name="Google Shape;467;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9 point PEEK DoE</a:t>
            </a:r>
            <a:endParaRPr/>
          </a:p>
          <a:p>
            <a:pPr indent="-342900" lvl="0" marL="457200" rtl="0" algn="l">
              <a:spcBef>
                <a:spcPts val="0"/>
              </a:spcBef>
              <a:spcAft>
                <a:spcPts val="0"/>
              </a:spcAft>
              <a:buSzPts val="1800"/>
              <a:buChar char="●"/>
            </a:pPr>
            <a:r>
              <a:rPr lang="en"/>
              <a:t>Report progress</a:t>
            </a:r>
            <a:endParaRPr/>
          </a:p>
          <a:p>
            <a:pPr indent="-342900" lvl="0" marL="457200" rtl="0" algn="l">
              <a:spcBef>
                <a:spcPts val="0"/>
              </a:spcBef>
              <a:spcAft>
                <a:spcPts val="0"/>
              </a:spcAft>
              <a:buSzPts val="1800"/>
              <a:buChar char="●"/>
            </a:pPr>
            <a:r>
              <a:rPr lang="en"/>
              <a:t>Contact angle and surface roughness data </a:t>
            </a:r>
            <a:endParaRPr/>
          </a:p>
          <a:p>
            <a:pPr indent="-342900" lvl="0" marL="457200" rtl="0" algn="l">
              <a:spcBef>
                <a:spcPts val="0"/>
              </a:spcBef>
              <a:spcAft>
                <a:spcPts val="0"/>
              </a:spcAft>
              <a:buSzPts val="1800"/>
              <a:buChar char="●"/>
            </a:pPr>
            <a:r>
              <a:rPr lang="en"/>
              <a:t>New suggestion on every rerun</a:t>
            </a:r>
            <a:endParaRPr/>
          </a:p>
          <a:p>
            <a:pPr indent="-342900" lvl="0" marL="457200" rtl="0" algn="l">
              <a:spcBef>
                <a:spcPts val="0"/>
              </a:spcBef>
              <a:spcAft>
                <a:spcPts val="0"/>
              </a:spcAft>
              <a:buSzPts val="1800"/>
              <a:buChar char="●"/>
            </a:pPr>
            <a:r>
              <a:rPr lang="en"/>
              <a:t>Lammps error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DoE for PEEK</a:t>
            </a:r>
            <a:endParaRPr/>
          </a:p>
          <a:p>
            <a:pPr indent="0" lvl="0" marL="0" rtl="0" algn="l">
              <a:spcBef>
                <a:spcPts val="0"/>
              </a:spcBef>
              <a:spcAft>
                <a:spcPts val="0"/>
              </a:spcAft>
              <a:buNone/>
            </a:pPr>
            <a:r>
              <a:t/>
            </a:r>
            <a:endParaRPr/>
          </a:p>
        </p:txBody>
      </p:sp>
      <p:pic>
        <p:nvPicPr>
          <p:cNvPr id="473" name="Google Shape;473;p83"/>
          <p:cNvPicPr preferRelativeResize="0"/>
          <p:nvPr/>
        </p:nvPicPr>
        <p:blipFill>
          <a:blip r:embed="rId3">
            <a:alphaModFix/>
          </a:blip>
          <a:stretch>
            <a:fillRect/>
          </a:stretch>
        </p:blipFill>
        <p:spPr>
          <a:xfrm>
            <a:off x="2277075" y="1093225"/>
            <a:ext cx="3942552" cy="38209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 Angle and Surface Roughnes Data</a:t>
            </a:r>
            <a:endParaRPr/>
          </a:p>
        </p:txBody>
      </p:sp>
      <p:sp>
        <p:nvSpPr>
          <p:cNvPr id="479" name="Google Shape;479;p84"/>
          <p:cNvSpPr txBox="1"/>
          <p:nvPr>
            <p:ph idx="1" type="body"/>
          </p:nvPr>
        </p:nvSpPr>
        <p:spPr>
          <a:xfrm>
            <a:off x="311700" y="1152475"/>
            <a:ext cx="3553200" cy="167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Smallest value of contact angles achieved</a:t>
            </a:r>
            <a:endParaRPr/>
          </a:p>
          <a:p>
            <a:pPr indent="-342900" lvl="0" marL="457200" rtl="0" algn="l">
              <a:spcBef>
                <a:spcPts val="0"/>
              </a:spcBef>
              <a:spcAft>
                <a:spcPts val="0"/>
              </a:spcAft>
              <a:buSzPts val="1800"/>
              <a:buChar char="●"/>
            </a:pPr>
            <a:r>
              <a:rPr lang="en"/>
              <a:t>Surface roughnes shows unpredictable trend, it showed earlier also</a:t>
            </a:r>
            <a:endParaRPr/>
          </a:p>
        </p:txBody>
      </p:sp>
      <p:pic>
        <p:nvPicPr>
          <p:cNvPr id="480" name="Google Shape;480;p84"/>
          <p:cNvPicPr preferRelativeResize="0"/>
          <p:nvPr/>
        </p:nvPicPr>
        <p:blipFill>
          <a:blip r:embed="rId3">
            <a:alphaModFix/>
          </a:blip>
          <a:stretch>
            <a:fillRect/>
          </a:stretch>
        </p:blipFill>
        <p:spPr>
          <a:xfrm>
            <a:off x="443625" y="2750698"/>
            <a:ext cx="3664276" cy="2057551"/>
          </a:xfrm>
          <a:prstGeom prst="rect">
            <a:avLst/>
          </a:prstGeom>
          <a:noFill/>
          <a:ln>
            <a:noFill/>
          </a:ln>
        </p:spPr>
      </p:pic>
      <p:pic>
        <p:nvPicPr>
          <p:cNvPr id="481" name="Google Shape;481;p84"/>
          <p:cNvPicPr preferRelativeResize="0"/>
          <p:nvPr/>
        </p:nvPicPr>
        <p:blipFill>
          <a:blip r:embed="rId4">
            <a:alphaModFix/>
          </a:blip>
          <a:stretch>
            <a:fillRect/>
          </a:stretch>
        </p:blipFill>
        <p:spPr>
          <a:xfrm>
            <a:off x="4230350" y="1152475"/>
            <a:ext cx="4762550" cy="276829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suggestion on evry re run</a:t>
            </a:r>
            <a:endParaRPr/>
          </a:p>
        </p:txBody>
      </p:sp>
      <p:sp>
        <p:nvSpPr>
          <p:cNvPr id="487" name="Google Shape;487;p8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F_eval</a:t>
            </a:r>
            <a:endParaRPr/>
          </a:p>
          <a:p>
            <a:pPr indent="-342900" lvl="0" marL="457200" rtl="0" algn="l">
              <a:spcBef>
                <a:spcPts val="0"/>
              </a:spcBef>
              <a:spcAft>
                <a:spcPts val="0"/>
              </a:spcAft>
              <a:buSzPts val="1800"/>
              <a:buChar char="●"/>
            </a:pPr>
            <a:r>
              <a:rPr lang="en"/>
              <a:t>More information to the surrogate</a:t>
            </a:r>
            <a:endParaRPr/>
          </a:p>
          <a:p>
            <a:pPr indent="-342900" lvl="0" marL="457200" rtl="0" algn="l">
              <a:spcBef>
                <a:spcPts val="0"/>
              </a:spcBef>
              <a:spcAft>
                <a:spcPts val="0"/>
              </a:spcAft>
              <a:buSzPts val="1800"/>
              <a:buChar char="●"/>
            </a:pPr>
            <a:r>
              <a:rPr lang="en"/>
              <a:t>Fixing a random seed solves the problem, but would it affect the performance?</a:t>
            </a:r>
            <a:endParaRPr/>
          </a:p>
        </p:txBody>
      </p:sp>
      <p:pic>
        <p:nvPicPr>
          <p:cNvPr id="488" name="Google Shape;488;p85"/>
          <p:cNvPicPr preferRelativeResize="0"/>
          <p:nvPr/>
        </p:nvPicPr>
        <p:blipFill>
          <a:blip r:embed="rId3">
            <a:alphaModFix/>
          </a:blip>
          <a:stretch>
            <a:fillRect/>
          </a:stretch>
        </p:blipFill>
        <p:spPr>
          <a:xfrm>
            <a:off x="5856850" y="1163363"/>
            <a:ext cx="3068625" cy="28167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Ankush Bhaiya Questions</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Should</a:t>
            </a:r>
            <a:r>
              <a:rPr lang="en"/>
              <a:t> we deconvolute from the high-res spectra or would the survey spectra work? (13 coupons)</a:t>
            </a:r>
            <a:endParaRPr/>
          </a:p>
          <a:p>
            <a:pPr indent="-342900" lvl="0" marL="457200" rtl="0" algn="l">
              <a:spcBef>
                <a:spcPts val="0"/>
              </a:spcBef>
              <a:spcAft>
                <a:spcPts val="0"/>
              </a:spcAft>
              <a:buSzPts val="1800"/>
              <a:buAutoNum type="arabicPeriod"/>
            </a:pPr>
            <a:r>
              <a:rPr lang="en"/>
              <a:t>Should I do the experiments for contact angle and surface roughness?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Meeting 2 (slides made after Meeting)</a:t>
            </a:r>
            <a:endParaRPr/>
          </a:p>
          <a:p>
            <a:pPr indent="0" lvl="0" marL="0" rtl="0" algn="l">
              <a:spcBef>
                <a:spcPts val="0"/>
              </a:spcBef>
              <a:spcAft>
                <a:spcPts val="0"/>
              </a:spcAft>
              <a:buNone/>
            </a:pPr>
            <a:r>
              <a:rPr lang="en"/>
              <a:t>30 May 2023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